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63" r:id="rId5"/>
    <p:sldId id="27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78" r:id="rId15"/>
    <p:sldId id="273" r:id="rId16"/>
    <p:sldId id="290" r:id="rId17"/>
    <p:sldId id="274" r:id="rId18"/>
    <p:sldId id="275" r:id="rId19"/>
    <p:sldId id="276" r:id="rId20"/>
    <p:sldId id="277" r:id="rId21"/>
    <p:sldId id="279" r:id="rId22"/>
    <p:sldId id="281" r:id="rId23"/>
    <p:sldId id="286" r:id="rId24"/>
    <p:sldId id="282" r:id="rId25"/>
    <p:sldId id="283" r:id="rId26"/>
    <p:sldId id="284" r:id="rId27"/>
    <p:sldId id="285" r:id="rId28"/>
    <p:sldId id="287" r:id="rId29"/>
    <p:sldId id="289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000A1"/>
    <a:srgbClr val="9F009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 algn="l">
              <a:defRPr lang="en-GB"/>
            </a:pPr>
            <a:r>
              <a:rPr lang="en-GB" u="sng" dirty="0" smtClean="0"/>
              <a:t>2014-15</a:t>
            </a:r>
            <a:r>
              <a:rPr lang="en-GB" baseline="0" dirty="0" smtClean="0"/>
              <a:t> </a:t>
            </a:r>
          </a:p>
          <a:p>
            <a:pPr algn="l">
              <a:defRPr lang="en-GB"/>
            </a:pPr>
            <a:r>
              <a:rPr lang="en-GB" dirty="0" smtClean="0"/>
              <a:t>total </a:t>
            </a:r>
            <a:r>
              <a:rPr lang="en-GB" dirty="0"/>
              <a:t>investment </a:t>
            </a:r>
            <a:r>
              <a:rPr lang="en-GB" dirty="0" smtClean="0"/>
              <a:t>c£66m</a:t>
            </a:r>
            <a:endParaRPr lang="en-GB" dirty="0"/>
          </a:p>
        </c:rich>
      </c:tx>
      <c:layout>
        <c:manualLayout>
          <c:xMode val="edge"/>
          <c:yMode val="edge"/>
          <c:x val="0.0928133665746324"/>
          <c:y val="0.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Year 1 - 2014-15 (total investment £66m)</c:v>
                </c:pt>
              </c:strCache>
            </c:strRef>
          </c:tx>
          <c:dPt>
            <c:idx val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CC99FF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CatName val="1"/>
          </c:dLbls>
          <c:cat>
            <c:strRef>
              <c:f>Sheet1!$A$2:$A$3</c:f>
              <c:strCache>
                <c:ptCount val="2"/>
                <c:pt idx="0">
                  <c:v>Secondary Care (£43m)</c:v>
                </c:pt>
                <c:pt idx="1">
                  <c:v>LWN (£23m)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65.15</c:v>
                </c:pt>
                <c:pt idx="1">
                  <c:v>34.85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l">
              <a:defRPr lang="en-GB"/>
            </a:pPr>
            <a:r>
              <a:rPr lang="en-GB" u="sng" dirty="0" smtClean="0"/>
              <a:t>2016-17</a:t>
            </a:r>
          </a:p>
          <a:p>
            <a:pPr algn="l">
              <a:defRPr lang="en-GB"/>
            </a:pPr>
            <a:r>
              <a:rPr lang="en-GB" dirty="0" smtClean="0"/>
              <a:t>total investment</a:t>
            </a:r>
            <a:r>
              <a:rPr lang="en-GB" baseline="0" dirty="0" smtClean="0"/>
              <a:t> </a:t>
            </a:r>
            <a:r>
              <a:rPr lang="en-GB" dirty="0" smtClean="0"/>
              <a:t>c£58m</a:t>
            </a:r>
            <a:r>
              <a:rPr lang="en-GB" baseline="0" dirty="0" smtClean="0"/>
              <a:t> </a:t>
            </a:r>
            <a:endParaRPr lang="en-GB" dirty="0"/>
          </a:p>
        </c:rich>
      </c:tx>
      <c:layout>
        <c:manualLayout>
          <c:xMode val="edge"/>
          <c:yMode val="edge"/>
          <c:x val="0.0949816540062629"/>
          <c:y val="0.0685977668216068"/>
        </c:manualLayout>
      </c:layout>
    </c:title>
    <c:plotArea>
      <c:layout>
        <c:manualLayout>
          <c:layoutTarget val="inner"/>
          <c:xMode val="edge"/>
          <c:yMode val="edge"/>
          <c:x val="0.213476765908474"/>
          <c:y val="0.32365662706641"/>
          <c:w val="0.525888120970454"/>
          <c:h val="0.623076276755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Year 3/5 - 2016-17 / 2018-19 (total investment £55m)</c:v>
                </c:pt>
              </c:strCache>
            </c:strRef>
          </c:tx>
          <c:explosion val="6"/>
          <c:dPt>
            <c:idx val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CC99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22210191837777"/>
                  <c:y val="0.01081480103346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Secondary Care </a:t>
                    </a:r>
                  </a:p>
                </c:rich>
              </c:tx>
              <c:showCatName val="1"/>
            </c:dLbl>
            <c:dLbl>
              <c:idx val="1"/>
              <c:layout>
                <c:manualLayout>
                  <c:x val="0.173559317140183"/>
                  <c:y val="-0.06002694697926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LWN</a:t>
                    </a:r>
                    <a:endParaRPr lang="en-US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Sheet1!$A$2:$A$3</c:f>
              <c:strCache>
                <c:ptCount val="2"/>
                <c:pt idx="0">
                  <c:v>Secondary Care (£25m)</c:v>
                </c:pt>
                <c:pt idx="1">
                  <c:v>LWN (£30m)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45.45</c:v>
                </c:pt>
                <c:pt idx="1">
                  <c:v>54.55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FD2D5-8D66-8B41-A4FD-7CEDE03973AD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C2EE5-D22C-C240-A2CE-709B5F3E5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113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19C5-8F95-4542-828D-27B196AB7EF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Thames Reach - 7 March 2014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863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19C5-8F95-4542-828D-27B196AB7EF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Thames Reach - 7 March 2014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393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4E5E-5E42-214B-AB2A-BA5FB706B5D5}" type="datetimeFigureOut">
              <a:rPr lang="en-US" smtClean="0"/>
              <a:pPr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AB34-F49D-644F-9F36-DB7FCDBA01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3">
            <a:grayscl/>
          </a:blip>
          <a:srcRect/>
          <a:stretch>
            <a:fillRect/>
          </a:stretch>
        </p:blipFill>
        <p:spPr bwMode="auto">
          <a:xfrm>
            <a:off x="7493620" y="105463"/>
            <a:ext cx="1521706" cy="35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rot="10800000" flipV="1">
            <a:off x="230932" y="523914"/>
            <a:ext cx="8784394" cy="3066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52402" y="217182"/>
            <a:ext cx="7162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Fast Forward: The Collaborative 2015 and beyond</a:t>
            </a:r>
            <a:endParaRPr lang="en-US" sz="1300" dirty="0">
              <a:latin typeface="Helvetica Neue"/>
              <a:cs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4564" y="-55700"/>
            <a:ext cx="9302760" cy="6977070"/>
          </a:xfrm>
          <a:prstGeom prst="rect">
            <a:avLst/>
          </a:prstGeom>
          <a:solidFill>
            <a:srgbClr val="9F00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eplica Pro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41" y="2208405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lte Haas Grotesk"/>
                <a:cs typeface="Alte Haas Grotesk"/>
              </a:rPr>
              <a:t>Fast Forward: </a:t>
            </a:r>
            <a:r>
              <a:rPr lang="en-US" sz="5000" dirty="0" smtClean="0">
                <a:solidFill>
                  <a:schemeClr val="bg1"/>
                </a:solidFill>
                <a:latin typeface="Alte Haas Grotesk"/>
                <a:cs typeface="Alte Haas Grotesk"/>
              </a:rPr>
              <a:t/>
            </a:r>
            <a:br>
              <a:rPr lang="en-US" sz="5000" dirty="0" smtClean="0">
                <a:solidFill>
                  <a:schemeClr val="bg1"/>
                </a:solidFill>
                <a:latin typeface="Alte Haas Grotesk"/>
                <a:cs typeface="Alte Haas Grotesk"/>
              </a:rPr>
            </a:br>
            <a:r>
              <a:rPr lang="en-US" sz="5000" dirty="0" smtClean="0">
                <a:solidFill>
                  <a:schemeClr val="bg1"/>
                </a:solidFill>
                <a:latin typeface="Alte Haas Grotesk"/>
                <a:cs typeface="Alte Haas Grotesk"/>
              </a:rPr>
              <a:t>The Collaborative 2015 and beyond</a:t>
            </a:r>
            <a:endParaRPr lang="en-US" sz="5000" dirty="0">
              <a:solidFill>
                <a:schemeClr val="bg1"/>
              </a:solidFill>
              <a:latin typeface="Alte Haas Grotesk"/>
              <a:cs typeface="Alte Haas Grotes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9856" y="5771913"/>
            <a:ext cx="2909029" cy="796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Calibri (Headings)"/>
                <a:cs typeface="Calibri (Headings)"/>
              </a:rPr>
              <a:t>I</a:t>
            </a:r>
            <a:r>
              <a:rPr lang="en-GB" b="1" dirty="0" smtClean="0">
                <a:solidFill>
                  <a:srgbClr val="7030A0"/>
                </a:solidFill>
                <a:latin typeface="Calibri (Headings)"/>
                <a:cs typeface="Calibri (Headings)"/>
              </a:rPr>
              <a:t>nvestment shape – now and future</a:t>
            </a:r>
            <a:endParaRPr lang="en-GB" b="1" dirty="0">
              <a:solidFill>
                <a:srgbClr val="7030A0"/>
              </a:solidFill>
              <a:latin typeface="Calibri (Headings)"/>
              <a:cs typeface="Calibri (Headings)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9107915"/>
              </p:ext>
            </p:extLst>
          </p:nvPr>
        </p:nvGraphicFramePr>
        <p:xfrm>
          <a:off x="604291" y="2423659"/>
          <a:ext cx="3829373" cy="337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8845032"/>
              </p:ext>
            </p:extLst>
          </p:nvPr>
        </p:nvGraphicFramePr>
        <p:xfrm>
          <a:off x="4843239" y="2232344"/>
          <a:ext cx="3948336" cy="333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39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Next steps</a:t>
            </a:r>
            <a:br>
              <a:rPr lang="en-GB" b="1" dirty="0" smtClean="0">
                <a:solidFill>
                  <a:srgbClr val="7030A0"/>
                </a:solidFill>
              </a:rPr>
            </a:b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140002"/>
            <a:ext cx="75608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Grow innovations to scale – peer support, connect and do, personal budgets etc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Implement LWN across the whole borough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Implement SLaM AMH remodel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Implement  alliance contract framework to support integration and transformation - Sept 2014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Workforce development and culture change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552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522288" y="652463"/>
            <a:ext cx="3579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66377A"/>
                </a:solidFill>
                <a:latin typeface="Arial" charset="0"/>
                <a:cs typeface="Arial" charset="0"/>
              </a:rPr>
              <a:t>Meet Airdrina…</a:t>
            </a:r>
            <a:endParaRPr lang="en-US" sz="3600" b="1" dirty="0">
              <a:solidFill>
                <a:srgbClr val="66377A"/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2288" y="1539875"/>
            <a:ext cx="7648575" cy="0"/>
          </a:xfrm>
          <a:prstGeom prst="line">
            <a:avLst/>
          </a:prstGeom>
          <a:ln>
            <a:solidFill>
              <a:srgbClr val="663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532973" y="1690230"/>
            <a:ext cx="5281298" cy="294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89" y="1738578"/>
            <a:ext cx="1982474" cy="2852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385" y="4862048"/>
            <a:ext cx="7168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Institutional living circa £60k support </a:t>
            </a:r>
          </a:p>
          <a:p>
            <a:pPr algn="ctr"/>
            <a:endParaRPr lang="en-US" sz="2400" b="1" dirty="0" smtClean="0">
              <a:latin typeface="Arial"/>
              <a:cs typeface="Arial"/>
            </a:endParaRP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A life of her own and personalised support £11k</a:t>
            </a:r>
            <a:endParaRPr lang="en-US" sz="2400" b="1" dirty="0">
              <a:latin typeface="Arial"/>
              <a:cs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13731" y="5462213"/>
            <a:ext cx="0" cy="463583"/>
          </a:xfrm>
          <a:prstGeom prst="straightConnector1">
            <a:avLst/>
          </a:prstGeom>
          <a:ln w="38100" cmpd="sng">
            <a:solidFill>
              <a:srgbClr val="66377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98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43347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6000" dirty="0" err="1" smtClean="0">
                <a:solidFill>
                  <a:srgbClr val="9F009F"/>
                </a:solidFill>
                <a:latin typeface="Alte Haas Grotesk"/>
                <a:ea typeface="+mj-ea"/>
                <a:cs typeface="Alte Haas Grotesk"/>
              </a:rPr>
              <a:t>Airdrina’s</a:t>
            </a:r>
            <a:r>
              <a:rPr lang="en-US" sz="6000" dirty="0" smtClean="0">
                <a:solidFill>
                  <a:srgbClr val="9F009F"/>
                </a:solidFill>
                <a:latin typeface="Alte Haas Grotesk"/>
                <a:ea typeface="+mj-ea"/>
                <a:cs typeface="Alte Haas Grotesk"/>
              </a:rPr>
              <a:t> story</a:t>
            </a:r>
          </a:p>
          <a:p>
            <a:r>
              <a:rPr lang="en-US" sz="1000" dirty="0" smtClean="0"/>
              <a:t>http://lambethcollaborative.org.uk/recoverystories/airdrina%E2%80%99s-story-integrated-health-and-social-care-personal-budgets</a:t>
            </a:r>
            <a:r>
              <a:rPr lang="en-GB" sz="6000" dirty="0" smtClean="0"/>
              <a:t> </a:t>
            </a:r>
            <a:endParaRPr lang="en-GB" sz="600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9F009F"/>
              </a:solidFill>
              <a:effectLst/>
              <a:uLnTx/>
              <a:uFillTx/>
              <a:latin typeface="Alte Haas Grotesk"/>
              <a:ea typeface="+mj-ea"/>
              <a:cs typeface="Alte Haas Grotes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717" y="1941921"/>
            <a:ext cx="1553569" cy="1276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3568601">
            <a:off x="683144" y="2212048"/>
            <a:ext cx="742803" cy="691653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4382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F009F"/>
                </a:solidFill>
                <a:effectLst/>
                <a:uLnTx/>
                <a:uFillTx/>
                <a:latin typeface="Alte Haas Grotesk"/>
                <a:ea typeface="+mj-ea"/>
                <a:cs typeface="Alte Haas Grotesk"/>
              </a:rPr>
              <a:t>Rina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009F"/>
                </a:solidFill>
                <a:effectLst/>
                <a:uLnTx/>
                <a:uFillTx/>
                <a:latin typeface="Alte Haas Grotesk"/>
                <a:ea typeface="+mj-ea"/>
                <a:cs typeface="Alte Haas Grotesk"/>
              </a:rPr>
              <a:t> Deans</a:t>
            </a:r>
            <a:r>
              <a:rPr lang="en-GB" sz="6000" dirty="0" smtClean="0">
                <a:solidFill>
                  <a:srgbClr val="9F009F"/>
                </a:solidFill>
              </a:rPr>
              <a:t> </a:t>
            </a:r>
          </a:p>
          <a:p>
            <a:pPr lvl="0"/>
            <a:r>
              <a:rPr lang="en-US" sz="4000" dirty="0" smtClean="0"/>
              <a:t>Community Connector</a:t>
            </a:r>
            <a:r>
              <a:rPr lang="en-GB" sz="4000" dirty="0" smtClean="0">
                <a:solidFill>
                  <a:srgbClr val="9F009F"/>
                </a:solidFill>
              </a:rPr>
              <a:t> </a:t>
            </a:r>
            <a:endParaRPr lang="en-GB" sz="4000" dirty="0">
              <a:solidFill>
                <a:srgbClr val="9F009F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9F009F"/>
              </a:solidFill>
              <a:effectLst/>
              <a:uLnTx/>
              <a:uFillTx/>
              <a:latin typeface="Alte Haas Grotesk"/>
              <a:ea typeface="+mj-ea"/>
              <a:cs typeface="Alte Haas Grotes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Community Connecting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Small interventions that can make life-changing differences..</a:t>
            </a:r>
            <a:endParaRPr lang="en-GB" dirty="0"/>
          </a:p>
        </p:txBody>
      </p:sp>
      <p:pic>
        <p:nvPicPr>
          <p:cNvPr id="4" name="Picture 4" descr="CIRCLE STRAPLIN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27211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627063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Community Connecting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725"/>
            <a:ext cx="4546848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Focuses on helping people to develop and build stronger relationships with friends and families </a:t>
            </a:r>
          </a:p>
          <a:p>
            <a:endParaRPr lang="en-GB" sz="800" dirty="0" smtClean="0"/>
          </a:p>
          <a:p>
            <a:r>
              <a:rPr lang="en-GB" sz="2400" dirty="0" smtClean="0"/>
              <a:t>It connects people together around shared interests so that people are motivated to stay involved in the activity and connected with each other</a:t>
            </a:r>
          </a:p>
          <a:p>
            <a:endParaRPr lang="en-GB" sz="800" dirty="0" smtClean="0"/>
          </a:p>
          <a:p>
            <a:endParaRPr lang="en-GB" sz="2400" dirty="0"/>
          </a:p>
        </p:txBody>
      </p:sp>
      <p:pic>
        <p:nvPicPr>
          <p:cNvPr id="4" name="Picture 4" descr="CIRCLE STRAPLIN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5750" y="7572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091333"/>
            <a:ext cx="2712403" cy="368691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02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50894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Week 1: Introductory Meeting</a:t>
            </a:r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0950" y="2331282"/>
            <a:ext cx="3868909" cy="309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8754" y="2141068"/>
            <a:ext cx="4038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 met Jane in the local café</a:t>
            </a:r>
          </a:p>
          <a:p>
            <a:endParaRPr lang="en-GB" sz="800" dirty="0" smtClean="0"/>
          </a:p>
          <a:p>
            <a:r>
              <a:rPr lang="en-GB" sz="2400" dirty="0" smtClean="0"/>
              <a:t>Jane wants to be a physiotherapist.</a:t>
            </a:r>
          </a:p>
          <a:p>
            <a:endParaRPr lang="en-GB" sz="800" dirty="0" smtClean="0"/>
          </a:p>
          <a:p>
            <a:r>
              <a:rPr lang="en-GB" sz="2400" dirty="0" smtClean="0"/>
              <a:t>We looked at the Connect and Do website.</a:t>
            </a:r>
          </a:p>
          <a:p>
            <a:endParaRPr lang="en-GB" sz="800" dirty="0" smtClean="0"/>
          </a:p>
          <a:p>
            <a:r>
              <a:rPr lang="en-GB" sz="2400" dirty="0" smtClean="0"/>
              <a:t>Found a dance group near her house.</a:t>
            </a:r>
            <a:endParaRPr lang="en-GB" sz="2400" dirty="0"/>
          </a:p>
        </p:txBody>
      </p:sp>
      <p:pic>
        <p:nvPicPr>
          <p:cNvPr id="7" name="Picture 4" descr="CIRCLE STRAPLIN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27211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12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1962" y="2420889"/>
            <a:ext cx="4169324" cy="2328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031" y="1600200"/>
            <a:ext cx="4038600" cy="4853136"/>
          </a:xfrm>
        </p:spPr>
        <p:txBody>
          <a:bodyPr/>
          <a:lstStyle/>
          <a:p>
            <a:pPr marL="0" indent="0">
              <a:buNone/>
            </a:pPr>
            <a:endParaRPr lang="en-GB" sz="800" dirty="0" smtClean="0"/>
          </a:p>
          <a:p>
            <a:r>
              <a:rPr lang="en-GB" sz="2400" dirty="0" smtClean="0"/>
              <a:t>Regularly attending dance class and connecting </a:t>
            </a:r>
          </a:p>
          <a:p>
            <a:endParaRPr lang="en-GB" sz="800" dirty="0" smtClean="0"/>
          </a:p>
          <a:p>
            <a:r>
              <a:rPr lang="en-GB" sz="2400" dirty="0" smtClean="0"/>
              <a:t>Next steps: to attend women’s coffee meetings in order to build confidence and networks</a:t>
            </a:r>
          </a:p>
          <a:p>
            <a:r>
              <a:rPr lang="en-GB" sz="2400" dirty="0"/>
              <a:t>Jane found a lunch club at the local church to attend on the Connect and Do website.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670718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Week </a:t>
            </a:r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: Mid Review Meeting</a:t>
            </a:r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68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7376" y="2247516"/>
            <a:ext cx="3869854" cy="310394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95" y="1858876"/>
            <a:ext cx="4038600" cy="4525963"/>
          </a:xfrm>
        </p:spPr>
        <p:txBody>
          <a:bodyPr/>
          <a:lstStyle/>
          <a:p>
            <a:r>
              <a:rPr lang="en-GB" sz="2400" dirty="0" smtClean="0"/>
              <a:t>Jane is now attending dance group, women’s coffee meeting, lunch club and bible study in the local church.</a:t>
            </a:r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sz="2400" dirty="0" smtClean="0"/>
              <a:t>She has gained confidence and is happier to be with her friends in her local community.</a:t>
            </a:r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682" y="639136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Week </a:t>
            </a:r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: End Meeting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70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9F009F"/>
                </a:solidFill>
                <a:latin typeface="Alte Haas Grotesk"/>
                <a:cs typeface="Alte Haas Grotesk"/>
              </a:rPr>
              <a:t>Agenda</a:t>
            </a:r>
            <a:endParaRPr lang="en-US" sz="3800" b="1" dirty="0">
              <a:solidFill>
                <a:srgbClr val="9F009F"/>
              </a:solidFill>
              <a:latin typeface="Alte Haas Grotesk"/>
              <a:cs typeface="Alte Haas Grotes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2244"/>
            <a:ext cx="8455981" cy="505835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1400" u="sng" dirty="0" smtClean="0"/>
              <a:t>1. Updates </a:t>
            </a:r>
            <a:r>
              <a:rPr lang="en-GB" sz="1400" u="sng" dirty="0"/>
              <a:t>from Key transformation </a:t>
            </a:r>
            <a:r>
              <a:rPr lang="en-GB" sz="1400" u="sng" dirty="0" smtClean="0"/>
              <a:t>programmes (1.00 – 1.45pm)</a:t>
            </a:r>
          </a:p>
          <a:p>
            <a:r>
              <a:rPr lang="en-GB" sz="1300" b="1" dirty="0" smtClean="0"/>
              <a:t>Introduction</a:t>
            </a:r>
            <a:r>
              <a:rPr lang="en-GB" sz="1300" dirty="0" smtClean="0"/>
              <a:t> - Cllr Dickson (Cabinet Lead for Health and Wellbeing)</a:t>
            </a:r>
          </a:p>
          <a:p>
            <a:r>
              <a:rPr lang="en-GB" sz="1300" b="1" dirty="0" smtClean="0"/>
              <a:t>Overview of System Change</a:t>
            </a:r>
            <a:r>
              <a:rPr lang="en-GB" sz="1300" dirty="0"/>
              <a:t> </a:t>
            </a:r>
            <a:r>
              <a:rPr lang="en-GB" sz="1300" dirty="0" smtClean="0"/>
              <a:t>- Ray Walsh (</a:t>
            </a:r>
            <a:r>
              <a:rPr lang="en-US" sz="1300" dirty="0" smtClean="0"/>
              <a:t>CCG clinical commissioning lead)</a:t>
            </a:r>
            <a:r>
              <a:rPr lang="en-GB" sz="1300" dirty="0" smtClean="0"/>
              <a:t> and Denis </a:t>
            </a:r>
            <a:r>
              <a:rPr lang="en-US" sz="1300" dirty="0" smtClean="0"/>
              <a:t>O'Rourke</a:t>
            </a:r>
            <a:r>
              <a:rPr lang="en-GB" sz="1300" dirty="0" smtClean="0"/>
              <a:t> (</a:t>
            </a:r>
            <a:r>
              <a:rPr lang="en-US" sz="1300" dirty="0" smtClean="0"/>
              <a:t>Assistant Director Integrated Commissioning) </a:t>
            </a:r>
          </a:p>
          <a:p>
            <a:r>
              <a:rPr lang="en-US" sz="1300" b="1" dirty="0" smtClean="0"/>
              <a:t>Updates</a:t>
            </a:r>
          </a:p>
          <a:p>
            <a:pPr marL="0" indent="0">
              <a:buNone/>
            </a:pPr>
            <a:r>
              <a:rPr lang="en-US" sz="1300" b="1" dirty="0"/>
              <a:t>	</a:t>
            </a:r>
            <a:r>
              <a:rPr lang="en-GB" sz="1300" b="1" dirty="0" smtClean="0"/>
              <a:t>A </a:t>
            </a:r>
            <a:r>
              <a:rPr lang="en-GB" sz="1300" b="1" dirty="0"/>
              <a:t>Community Connector </a:t>
            </a:r>
            <a:r>
              <a:rPr lang="en-GB" sz="1300" b="1" dirty="0" smtClean="0"/>
              <a:t>Story</a:t>
            </a:r>
          </a:p>
          <a:p>
            <a:pPr marL="457200" lvl="1" indent="0">
              <a:buNone/>
            </a:pPr>
            <a:r>
              <a:rPr lang="en-GB" sz="1300" b="1" dirty="0" smtClean="0"/>
              <a:t>Black </a:t>
            </a:r>
            <a:r>
              <a:rPr lang="en-GB" sz="1300" b="1" dirty="0"/>
              <a:t>MH Commission </a:t>
            </a:r>
            <a:r>
              <a:rPr lang="en-GB" sz="1300" b="1" dirty="0" smtClean="0"/>
              <a:t>- </a:t>
            </a:r>
            <a:r>
              <a:rPr lang="en-GB" sz="1300" dirty="0" smtClean="0"/>
              <a:t>Cllr </a:t>
            </a:r>
            <a:r>
              <a:rPr lang="en-GB" sz="1300" dirty="0"/>
              <a:t>Edward Davie</a:t>
            </a:r>
            <a:r>
              <a:rPr lang="en-GB" sz="1300" dirty="0" smtClean="0"/>
              <a:t> </a:t>
            </a:r>
          </a:p>
          <a:p>
            <a:pPr marL="457200" lvl="1" indent="0">
              <a:buNone/>
            </a:pPr>
            <a:r>
              <a:rPr lang="en-GB" sz="1300" b="1" dirty="0" smtClean="0"/>
              <a:t>Sue Field and Stacey Hemphill</a:t>
            </a:r>
            <a:r>
              <a:rPr lang="en-GB" sz="1300" dirty="0" smtClean="0"/>
              <a:t> – The LWN </a:t>
            </a:r>
          </a:p>
          <a:p>
            <a:pPr marL="457200" lvl="1" indent="0">
              <a:buNone/>
            </a:pPr>
            <a:r>
              <a:rPr lang="en-US" sz="1300" b="1" dirty="0" smtClean="0"/>
              <a:t>Adult Mental Health Redesign (</a:t>
            </a:r>
            <a:r>
              <a:rPr lang="en-US" sz="1300" b="1" dirty="0" err="1" smtClean="0"/>
              <a:t>SLaM</a:t>
            </a:r>
            <a:r>
              <a:rPr lang="en-US" sz="1300" b="1" dirty="0" smtClean="0"/>
              <a:t>)</a:t>
            </a:r>
            <a:r>
              <a:rPr lang="en-GB" sz="1300" b="1" dirty="0" smtClean="0"/>
              <a:t> - </a:t>
            </a:r>
            <a:r>
              <a:rPr lang="en-GB" sz="1300" dirty="0" smtClean="0"/>
              <a:t>Fran Bristow (</a:t>
            </a:r>
            <a:r>
              <a:rPr lang="en-US" sz="1300" dirty="0" err="1" smtClean="0"/>
              <a:t>Programme</a:t>
            </a:r>
            <a:r>
              <a:rPr lang="en-US" sz="1300" dirty="0" smtClean="0"/>
              <a:t> Director)</a:t>
            </a:r>
          </a:p>
          <a:p>
            <a:pPr marL="457200" lvl="1" indent="0">
              <a:buNone/>
            </a:pPr>
            <a:endParaRPr lang="en-GB" sz="1500" dirty="0" smtClean="0"/>
          </a:p>
          <a:p>
            <a:pPr>
              <a:buNone/>
            </a:pPr>
            <a:r>
              <a:rPr lang="en-GB" sz="1400" u="sng" dirty="0" smtClean="0"/>
              <a:t>2. Transformation </a:t>
            </a:r>
            <a:r>
              <a:rPr lang="en-GB" sz="1400" u="sng" dirty="0"/>
              <a:t>and Innovation Market Place (1.45 – 2.45pm</a:t>
            </a:r>
            <a:r>
              <a:rPr lang="en-GB" sz="1400" u="sng" dirty="0" smtClean="0"/>
              <a:t>)</a:t>
            </a:r>
          </a:p>
          <a:p>
            <a:pPr>
              <a:buNone/>
            </a:pPr>
            <a:r>
              <a:rPr lang="en-GB" sz="1400" dirty="0" smtClean="0"/>
              <a:t>Choose </a:t>
            </a:r>
            <a:r>
              <a:rPr lang="en-GB" sz="1400" dirty="0"/>
              <a:t>3 market stalls during this time and listen to a speech for 10 </a:t>
            </a:r>
            <a:r>
              <a:rPr lang="en-GB" sz="1400" dirty="0" err="1"/>
              <a:t>mins</a:t>
            </a:r>
            <a:r>
              <a:rPr lang="en-GB" sz="1400" dirty="0"/>
              <a:t> then a 5 min Q&amp;A session. </a:t>
            </a:r>
          </a:p>
          <a:p>
            <a:pPr>
              <a:buNone/>
            </a:pPr>
            <a:endParaRPr lang="en-GB" sz="1500" dirty="0" smtClean="0"/>
          </a:p>
          <a:p>
            <a:pPr>
              <a:buNone/>
            </a:pPr>
            <a:r>
              <a:rPr lang="en-GB" sz="1400" u="sng" dirty="0" smtClean="0"/>
              <a:t>3. Tea and Coffee Break</a:t>
            </a:r>
            <a:r>
              <a:rPr lang="en-GB" sz="1400" b="1" u="sng" dirty="0" smtClean="0"/>
              <a:t> </a:t>
            </a:r>
            <a:r>
              <a:rPr lang="en-GB" sz="1400" u="sng" dirty="0" smtClean="0"/>
              <a:t>(2.45 </a:t>
            </a:r>
            <a:r>
              <a:rPr lang="en-GB" sz="1400" u="sng" dirty="0"/>
              <a:t>– 3.05 </a:t>
            </a:r>
            <a:r>
              <a:rPr lang="en-GB" sz="1400" u="sng" dirty="0" smtClean="0"/>
              <a:t>pm)</a:t>
            </a:r>
          </a:p>
          <a:p>
            <a:pPr>
              <a:buNone/>
            </a:pPr>
            <a:endParaRPr lang="en-GB" sz="1800" u="sng" dirty="0" smtClean="0"/>
          </a:p>
          <a:p>
            <a:pPr>
              <a:buNone/>
            </a:pPr>
            <a:r>
              <a:rPr lang="en-GB" sz="1400" u="sng" dirty="0" smtClean="0"/>
              <a:t>4. Living </a:t>
            </a:r>
            <a:r>
              <a:rPr lang="en-GB" sz="1400" u="sng" dirty="0"/>
              <a:t>Well Lab (3.05 – 4.45pm</a:t>
            </a:r>
            <a:r>
              <a:rPr lang="en-GB" sz="1400" u="sng" dirty="0" smtClean="0"/>
              <a:t>)</a:t>
            </a:r>
            <a:r>
              <a:rPr lang="en-GB" sz="1400" dirty="0"/>
              <a:t> </a:t>
            </a:r>
          </a:p>
          <a:p>
            <a:pPr>
              <a:buNone/>
            </a:pPr>
            <a:r>
              <a:rPr lang="en-GB" sz="1300" dirty="0"/>
              <a:t>All participants to take part in 1 of the following</a:t>
            </a:r>
            <a:r>
              <a:rPr lang="en-GB" sz="1300" dirty="0" smtClean="0"/>
              <a:t>:</a:t>
            </a:r>
            <a:endParaRPr lang="en-GB" sz="1300" dirty="0"/>
          </a:p>
          <a:p>
            <a:pPr lvl="0"/>
            <a:r>
              <a:rPr lang="en-GB" sz="1300" b="1" dirty="0"/>
              <a:t>GROUP A: </a:t>
            </a:r>
            <a:r>
              <a:rPr lang="en-US" sz="1300" b="1" dirty="0"/>
              <a:t>Business challenges: calling all entrepreneurs</a:t>
            </a:r>
            <a:r>
              <a:rPr lang="en-GB" sz="1300" dirty="0"/>
              <a:t> - Facing resource challenges under the topics of 1) Pet support, 2) Flat cleaning, 3) DIY service </a:t>
            </a:r>
            <a:endParaRPr lang="en-GB" sz="1300" dirty="0" smtClean="0"/>
          </a:p>
          <a:p>
            <a:pPr lvl="0"/>
            <a:endParaRPr lang="en-GB" sz="1300" dirty="0"/>
          </a:p>
          <a:p>
            <a:pPr lvl="0"/>
            <a:r>
              <a:rPr lang="en-GB" sz="1300" b="1" dirty="0"/>
              <a:t>GROUP B: Growing, Evolving and extending the Collaborative: Taking the Medication Prototype, Peer Support &amp; Connecting Communities to scale - </a:t>
            </a:r>
            <a:r>
              <a:rPr lang="en-GB" sz="1300" dirty="0"/>
              <a:t>Supporting the growth and continued co-design and co-delivery of new services and </a:t>
            </a:r>
            <a:r>
              <a:rPr lang="en-GB" sz="1300" dirty="0" smtClean="0"/>
              <a:t>cultures</a:t>
            </a:r>
          </a:p>
          <a:p>
            <a:pPr lvl="0"/>
            <a:endParaRPr lang="en-GB" sz="1300" dirty="0"/>
          </a:p>
          <a:p>
            <a:r>
              <a:rPr lang="en-GB" sz="1300" b="1" dirty="0"/>
              <a:t>GROUP C: Back to the Living Room</a:t>
            </a:r>
            <a:r>
              <a:rPr lang="en-GB" sz="1300" dirty="0"/>
              <a:t> - Disruptive system change… What if there was only one hospital ward in Lambeth?  </a:t>
            </a:r>
            <a:endParaRPr lang="en-GB" sz="1300" dirty="0" smtClean="0"/>
          </a:p>
          <a:p>
            <a:endParaRPr lang="en-GB" sz="1200" dirty="0"/>
          </a:p>
          <a:p>
            <a:pPr>
              <a:buNone/>
            </a:pPr>
            <a:r>
              <a:rPr lang="en-GB" sz="1400" u="sng" dirty="0" smtClean="0"/>
              <a:t>5. Feedback </a:t>
            </a:r>
            <a:r>
              <a:rPr lang="en-GB" sz="1400" u="sng" dirty="0"/>
              <a:t>from group lead </a:t>
            </a:r>
            <a:r>
              <a:rPr lang="en-GB" sz="1400" u="sng" dirty="0" smtClean="0"/>
              <a:t>facilitators (4.35pm – 4.45pm)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u="sng" dirty="0" smtClean="0"/>
              <a:t>6. Close (4.45pm – 5.00pm)</a:t>
            </a:r>
            <a:endParaRPr lang="en-GB" sz="1400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9136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Jane’s Comment</a:t>
            </a:r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823602"/>
            <a:ext cx="4038600" cy="4525963"/>
          </a:xfrm>
        </p:spPr>
        <p:txBody>
          <a:bodyPr/>
          <a:lstStyle/>
          <a:p>
            <a:r>
              <a:rPr lang="en-GB" sz="2400" dirty="0"/>
              <a:t>My coach understood my difficulty of </a:t>
            </a:r>
            <a:r>
              <a:rPr lang="en-GB" sz="2400" dirty="0" smtClean="0"/>
              <a:t>why I was isolated and helped me.</a:t>
            </a:r>
          </a:p>
          <a:p>
            <a:endParaRPr lang="en-GB" sz="1000" dirty="0"/>
          </a:p>
          <a:p>
            <a:r>
              <a:rPr lang="en-GB" sz="2400" dirty="0" smtClean="0"/>
              <a:t>I am happier and more confident to go out to meet my friends.</a:t>
            </a:r>
          </a:p>
          <a:p>
            <a:endParaRPr lang="en-GB" sz="1000" dirty="0" smtClean="0"/>
          </a:p>
          <a:p>
            <a:r>
              <a:rPr lang="en-GB" sz="2400" dirty="0" smtClean="0"/>
              <a:t>I hope I can be a physiotherapist in the near future.</a:t>
            </a:r>
          </a:p>
        </p:txBody>
      </p:sp>
      <p:pic>
        <p:nvPicPr>
          <p:cNvPr id="6" name="Picture 5" descr="Ros01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7123" b="33618"/>
          <a:stretch/>
        </p:blipFill>
        <p:spPr>
          <a:xfrm>
            <a:off x="4857031" y="1801186"/>
            <a:ext cx="4188259" cy="40235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94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4382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009F"/>
                </a:solidFill>
                <a:effectLst/>
                <a:uLnTx/>
                <a:uFillTx/>
                <a:latin typeface="Alte Haas Grotesk"/>
                <a:ea typeface="+mj-ea"/>
                <a:cs typeface="Alte Haas Grotesk"/>
              </a:rPr>
              <a:t>Councillor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9F009F"/>
                </a:solidFill>
                <a:effectLst/>
                <a:uLnTx/>
                <a:uFillTx/>
                <a:latin typeface="Alte Haas Grotesk"/>
                <a:ea typeface="+mj-ea"/>
                <a:cs typeface="Alte Haas Grotesk"/>
              </a:rPr>
              <a:t> </a:t>
            </a:r>
            <a:r>
              <a:rPr lang="en-GB" sz="3800" b="1" dirty="0" smtClean="0">
                <a:solidFill>
                  <a:srgbClr val="9F009F"/>
                </a:solidFill>
              </a:rPr>
              <a:t>Edward Davie </a:t>
            </a:r>
          </a:p>
          <a:p>
            <a:pPr lvl="0"/>
            <a:r>
              <a:rPr lang="en-GB" sz="3000" dirty="0" smtClean="0"/>
              <a:t>Black Mental Health Commission</a:t>
            </a:r>
          </a:p>
          <a:p>
            <a:r>
              <a:rPr lang="en-GB" sz="6000" dirty="0">
                <a:solidFill>
                  <a:srgbClr val="9F009F"/>
                </a:solidFill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9F009F"/>
              </a:solidFill>
              <a:effectLst/>
              <a:uLnTx/>
              <a:uFillTx/>
              <a:latin typeface="Alte Haas Grotesk"/>
              <a:ea typeface="+mj-ea"/>
              <a:cs typeface="Alte Haas Grotes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944844"/>
            <a:ext cx="8229600" cy="1143000"/>
          </a:xfrm>
        </p:spPr>
        <p:txBody>
          <a:bodyPr>
            <a:noAutofit/>
          </a:bodyPr>
          <a:lstStyle/>
          <a:p>
            <a:r>
              <a:rPr lang="en-GB" sz="3800" b="1" dirty="0">
                <a:solidFill>
                  <a:srgbClr val="9F009F"/>
                </a:solidFill>
                <a:latin typeface="Calibri (Headings)"/>
                <a:cs typeface="Calibri (Headings)"/>
              </a:rPr>
              <a:t>The North Lambeth Hub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1776570"/>
            <a:ext cx="8229600" cy="4525963"/>
          </a:xfrm>
        </p:spPr>
        <p:txBody>
          <a:bodyPr/>
          <a:lstStyle/>
          <a:p>
            <a:pPr algn="ctr">
              <a:buFont typeface="Arial" pitchFamily="-104" charset="0"/>
              <a:buNone/>
            </a:pPr>
            <a:endParaRPr lang="en-GB" dirty="0"/>
          </a:p>
          <a:p>
            <a:pPr algn="ctr">
              <a:buFont typeface="Arial" pitchFamily="-104" charset="0"/>
              <a:buNone/>
            </a:pPr>
            <a:endParaRPr lang="en-GB" dirty="0"/>
          </a:p>
          <a:p>
            <a:pPr>
              <a:buFont typeface="Arial" pitchFamily="-104" charset="0"/>
              <a:buNone/>
            </a:pPr>
            <a:r>
              <a:rPr lang="en-GB" sz="3800" b="1" dirty="0">
                <a:solidFill>
                  <a:srgbClr val="9F009F"/>
                </a:solidFill>
              </a:rPr>
              <a:t>Stacey </a:t>
            </a:r>
            <a:r>
              <a:rPr lang="en-GB" sz="3800" b="1" dirty="0" smtClean="0">
                <a:solidFill>
                  <a:srgbClr val="9F009F"/>
                </a:solidFill>
              </a:rPr>
              <a:t>Hemphill </a:t>
            </a:r>
          </a:p>
          <a:p>
            <a:pPr>
              <a:buFont typeface="Arial" pitchFamily="-104" charset="0"/>
              <a:buNone/>
            </a:pPr>
            <a:r>
              <a:rPr lang="en-GB" sz="3000" dirty="0" smtClean="0"/>
              <a:t>Occupational </a:t>
            </a:r>
            <a:r>
              <a:rPr lang="en-GB" sz="3000" dirty="0"/>
              <a:t>Therapist / Practitioner</a:t>
            </a:r>
          </a:p>
          <a:p>
            <a:pPr>
              <a:buFont typeface="Arial" pitchFamily="-104" charset="0"/>
              <a:buNone/>
            </a:pPr>
            <a:r>
              <a:rPr lang="en-GB" sz="3800" b="1" dirty="0">
                <a:solidFill>
                  <a:srgbClr val="9F009F"/>
                </a:solidFill>
              </a:rPr>
              <a:t>Sue </a:t>
            </a:r>
            <a:r>
              <a:rPr lang="en-GB" sz="3800" b="1" dirty="0" smtClean="0">
                <a:solidFill>
                  <a:srgbClr val="9F009F"/>
                </a:solidFill>
              </a:rPr>
              <a:t>Field</a:t>
            </a:r>
          </a:p>
          <a:p>
            <a:pPr>
              <a:buFont typeface="Arial" pitchFamily="-104" charset="0"/>
              <a:buNone/>
            </a:pPr>
            <a:r>
              <a:rPr lang="en-GB" sz="3000" dirty="0" smtClean="0"/>
              <a:t>Programme </a:t>
            </a:r>
            <a:r>
              <a:rPr lang="en-GB" sz="3000" dirty="0"/>
              <a:t>Director, Provider Alliance Group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2881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 sz="6000" dirty="0" smtClean="0">
                <a:solidFill>
                  <a:srgbClr val="9F009F"/>
                </a:solidFill>
              </a:rPr>
              <a:t>What is the Hub?</a:t>
            </a:r>
          </a:p>
          <a:p>
            <a:pPr lvl="0"/>
            <a:r>
              <a:rPr lang="en-GB" sz="4000" dirty="0" smtClean="0">
                <a:latin typeface="Alte Haas Grotesk"/>
                <a:ea typeface="+mj-ea"/>
                <a:cs typeface="Alte Haas Grotesk"/>
              </a:rPr>
              <a:t>With GP </a:t>
            </a:r>
            <a:r>
              <a:rPr lang="en-GB" sz="4000" dirty="0" smtClean="0"/>
              <a:t>Di </a:t>
            </a:r>
            <a:r>
              <a:rPr lang="en-GB" sz="4000" dirty="0" err="1"/>
              <a:t>Aitken</a:t>
            </a:r>
            <a:r>
              <a:rPr lang="en-GB" sz="1500" dirty="0" smtClean="0"/>
              <a:t> </a:t>
            </a:r>
            <a:endParaRPr lang="en-GB" sz="1500" dirty="0" smtClean="0"/>
          </a:p>
          <a:p>
            <a:endParaRPr lang="en-US" sz="1500" dirty="0" smtClean="0"/>
          </a:p>
          <a:p>
            <a:r>
              <a:rPr lang="en-US" sz="1500" dirty="0" err="1" smtClean="0"/>
              <a:t>http</a:t>
            </a:r>
            <a:r>
              <a:rPr lang="en-US" sz="1500" dirty="0" err="1" smtClean="0"/>
              <a:t>://lambethcollaborative.org.uk/news/the-hub-is-here-for-north-lambeth</a:t>
            </a:r>
            <a:r>
              <a:rPr lang="en-GB" sz="1500" dirty="0" smtClean="0"/>
              <a:t> </a:t>
            </a:r>
            <a:endParaRPr lang="en-GB" sz="1500" dirty="0" smtClean="0"/>
          </a:p>
          <a:p>
            <a:pPr lvl="0"/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te Haas Grotesk"/>
              <a:ea typeface="+mj-ea"/>
              <a:cs typeface="Alte Haas Grotes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718" y="1789065"/>
            <a:ext cx="1553569" cy="1276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3568601">
            <a:off x="683145" y="2059192"/>
            <a:ext cx="742803" cy="691653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idx="4294967295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9F009F"/>
                </a:solidFill>
              </a:rPr>
              <a:t> LWN Hub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839530"/>
            <a:ext cx="6400800" cy="4081462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None/>
            </a:pPr>
            <a:r>
              <a:rPr lang="en-GB" sz="2700" dirty="0">
                <a:solidFill>
                  <a:srgbClr val="9F009F"/>
                </a:solidFill>
              </a:rPr>
              <a:t>Introduction vs. Referral</a:t>
            </a:r>
          </a:p>
          <a:p>
            <a:pPr marL="1828800" lvl="3" indent="-457200" eaLnBrk="1" hangingPunct="1">
              <a:lnSpc>
                <a:spcPct val="80000"/>
              </a:lnSpc>
              <a:buFont typeface="Wingdings" pitchFamily="-104" charset="2"/>
              <a:buChar char="§"/>
            </a:pPr>
            <a:r>
              <a:rPr lang="en-GB" sz="1700" dirty="0"/>
              <a:t>Start of a conversation with someone and their support network</a:t>
            </a:r>
          </a:p>
          <a:p>
            <a:pPr marL="1828800" lvl="3" indent="-457200" eaLnBrk="1" hangingPunct="1">
              <a:lnSpc>
                <a:spcPct val="80000"/>
              </a:lnSpc>
              <a:buFont typeface="Wingdings" pitchFamily="-104" charset="2"/>
              <a:buChar char="§"/>
            </a:pPr>
            <a:r>
              <a:rPr lang="en-GB" sz="1700" dirty="0"/>
              <a:t>Not just a list of clinical issues</a:t>
            </a:r>
          </a:p>
          <a:p>
            <a:pPr marL="1828800" lvl="3" indent="-457200" eaLnBrk="1" hangingPunct="1">
              <a:lnSpc>
                <a:spcPct val="80000"/>
              </a:lnSpc>
              <a:buFont typeface="Wingdings" pitchFamily="-104" charset="2"/>
              <a:buChar char="§"/>
            </a:pPr>
            <a:r>
              <a:rPr lang="en-GB" sz="1700" dirty="0"/>
              <a:t>Saying yes rather than saying no</a:t>
            </a:r>
          </a:p>
          <a:p>
            <a:pPr marL="1828800" lvl="3" indent="-457200" eaLnBrk="1" hangingPunct="1">
              <a:lnSpc>
                <a:spcPct val="80000"/>
              </a:lnSpc>
              <a:buFont typeface="Wingdings" pitchFamily="-104" charset="2"/>
              <a:buChar char="§"/>
            </a:pPr>
            <a:endParaRPr lang="en-GB" sz="1700" dirty="0"/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lang="en-GB" sz="2700" dirty="0">
                <a:solidFill>
                  <a:srgbClr val="9F009F"/>
                </a:solidFill>
              </a:rPr>
              <a:t>Co production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700" dirty="0"/>
              <a:t>Acknowledging people as having capabilities and assets – ‘can they do it for themselves’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700" dirty="0"/>
              <a:t>Bringing </a:t>
            </a:r>
            <a:r>
              <a:rPr lang="en-GB" sz="1700" smtClean="0"/>
              <a:t>GP’s voice </a:t>
            </a:r>
            <a:r>
              <a:rPr lang="en-GB" sz="1700"/>
              <a:t>to</a:t>
            </a:r>
            <a:r>
              <a:rPr lang="en-GB" sz="1700" smtClean="0"/>
              <a:t> the </a:t>
            </a:r>
            <a:r>
              <a:rPr lang="en-GB" sz="1700" dirty="0"/>
              <a:t>table 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700" dirty="0"/>
              <a:t>Peers / COT / Pass / Triage challenging past thinking by who is around the table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700" dirty="0"/>
              <a:t>Shared knowledge and thus responsibility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700" dirty="0"/>
              <a:t>Living Well Network 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None/>
            </a:pPr>
            <a:endParaRPr lang="en-GB" sz="1700" dirty="0"/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endParaRPr lang="en-GB" sz="1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811"/>
            <a:ext cx="8229600" cy="4929188"/>
          </a:xfrm>
        </p:spPr>
        <p:txBody>
          <a:bodyPr>
            <a:normAutofit/>
          </a:bodyPr>
          <a:lstStyle/>
          <a:p>
            <a:pPr marL="457200" lvl="4" indent="-457200" eaLnBrk="1" hangingPunct="1">
              <a:lnSpc>
                <a:spcPct val="80000"/>
              </a:lnSpc>
              <a:buNone/>
            </a:pPr>
            <a:r>
              <a:rPr lang="en-GB" sz="4000" dirty="0">
                <a:solidFill>
                  <a:srgbClr val="9F009F"/>
                </a:solidFill>
              </a:rPr>
              <a:t>12 week offer</a:t>
            </a:r>
            <a:endParaRPr lang="en-GB" sz="4000" dirty="0" smtClean="0">
              <a:solidFill>
                <a:srgbClr val="9F009F"/>
              </a:solidFill>
            </a:endParaRP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endParaRPr lang="en-GB" sz="1900" dirty="0" smtClean="0"/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900" dirty="0" smtClean="0"/>
              <a:t>Time </a:t>
            </a:r>
            <a:r>
              <a:rPr lang="en-GB" sz="1900" dirty="0"/>
              <a:t>to do and think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900" dirty="0"/>
              <a:t>A coaching rather than clinical expert intervention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900" dirty="0"/>
              <a:t>Goal orientated – outcome focussed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900" dirty="0"/>
              <a:t>Personalisation – asset focussed, skill building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900" dirty="0"/>
              <a:t>New tools and resources -Personal health budgets, different </a:t>
            </a:r>
            <a:r>
              <a:rPr lang="en-GB" sz="1900" dirty="0" smtClean="0"/>
              <a:t>knowledge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endParaRPr lang="en-GB" sz="1900" dirty="0"/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endParaRPr lang="en-GB" sz="1900" dirty="0"/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900" dirty="0"/>
              <a:t>Personal reflections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900" dirty="0"/>
              <a:t>Our past responses have built a high wall around support</a:t>
            </a:r>
          </a:p>
          <a:p>
            <a:pPr marL="1828800" lvl="3" indent="-457200" eaLnBrk="1" hangingPunct="1">
              <a:lnSpc>
                <a:spcPct val="80000"/>
              </a:lnSpc>
              <a:buFont typeface="Arial" pitchFamily="-104" charset="0"/>
              <a:buChar char="•"/>
            </a:pPr>
            <a:r>
              <a:rPr lang="en-GB" sz="1900" dirty="0"/>
              <a:t>If we take down the wall, how do we provide enough service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188" y="333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00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LWN Hub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r>
              <a:rPr lang="en-GB" b="1" u="sng" dirty="0">
                <a:solidFill>
                  <a:srgbClr val="9F009F"/>
                </a:solidFill>
              </a:rPr>
              <a:t>Key targets - within three years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611188" y="1844675"/>
            <a:ext cx="7921625" cy="4464050"/>
          </a:xfrm>
        </p:spPr>
        <p:txBody>
          <a:bodyPr/>
          <a:lstStyle/>
          <a:p>
            <a:pPr algn="l"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 Reduce </a:t>
            </a:r>
            <a:r>
              <a:rPr lang="en-GB" dirty="0">
                <a:solidFill>
                  <a:schemeClr val="tx1"/>
                </a:solidFill>
              </a:rPr>
              <a:t>the number of people managed within A&amp;T by 25</a:t>
            </a:r>
            <a:r>
              <a:rPr lang="en-GB" dirty="0" smtClean="0">
                <a:solidFill>
                  <a:schemeClr val="tx1"/>
                </a:solidFill>
              </a:rPr>
              <a:t>%</a:t>
            </a: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 Reduce </a:t>
            </a:r>
            <a:r>
              <a:rPr lang="en-GB" dirty="0">
                <a:solidFill>
                  <a:schemeClr val="tx1"/>
                </a:solidFill>
              </a:rPr>
              <a:t>the number of people case managed by R&amp;S by 50</a:t>
            </a:r>
            <a:r>
              <a:rPr lang="en-GB" dirty="0" smtClean="0">
                <a:solidFill>
                  <a:schemeClr val="tx1"/>
                </a:solidFill>
              </a:rPr>
              <a:t>%</a:t>
            </a:r>
          </a:p>
          <a:p>
            <a:pPr algn="l">
              <a:buFontTx/>
              <a:buChar char="-"/>
            </a:pPr>
            <a:endParaRPr lang="en-GB" sz="1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 Divert </a:t>
            </a:r>
            <a:r>
              <a:rPr lang="en-GB" dirty="0">
                <a:solidFill>
                  <a:schemeClr val="tx1"/>
                </a:solidFill>
              </a:rPr>
              <a:t>1000 people to the new offer.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48628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9F009F"/>
                </a:solidFill>
              </a:rPr>
              <a:t>Next steps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-104" charset="0"/>
              <a:buNone/>
            </a:pPr>
            <a:endParaRPr lang="en-GB" sz="2400" dirty="0"/>
          </a:p>
          <a:p>
            <a:pPr>
              <a:lnSpc>
                <a:spcPct val="90000"/>
              </a:lnSpc>
              <a:buFontTx/>
              <a:buChar char="-"/>
            </a:pPr>
            <a:endParaRPr lang="en-GB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u="sng" dirty="0">
                <a:solidFill>
                  <a:srgbClr val="9F009F"/>
                </a:solidFill>
              </a:rPr>
              <a:t>Strategically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Guys and St Thomas’ Charity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Consolidate work of the North Hub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Roll out to South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Pilot self referral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Develop a Community Incentive Scheme with GPs and the Hub (CIS)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Mainstream Medication Management Prototype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Develop a system wide coproduction culture change programme including a Peer Support Exchange Network.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626358"/>
            <a:ext cx="8515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 sz="3800" b="1" dirty="0">
                <a:solidFill>
                  <a:srgbClr val="9F009F"/>
                </a:solidFill>
              </a:rPr>
              <a:t>Fran </a:t>
            </a:r>
            <a:r>
              <a:rPr lang="en-GB" sz="3800" b="1" dirty="0" smtClean="0">
                <a:solidFill>
                  <a:srgbClr val="9F009F"/>
                </a:solidFill>
              </a:rPr>
              <a:t>Bristow</a:t>
            </a:r>
          </a:p>
          <a:p>
            <a:pPr lvl="0"/>
            <a:r>
              <a:rPr lang="en-US" sz="3000" dirty="0" err="1"/>
              <a:t>Programme</a:t>
            </a:r>
            <a:r>
              <a:rPr lang="en-US" sz="3000" dirty="0"/>
              <a:t> </a:t>
            </a:r>
            <a:r>
              <a:rPr lang="en-US" sz="3000" dirty="0" smtClean="0"/>
              <a:t>Director, </a:t>
            </a:r>
            <a:r>
              <a:rPr lang="en-US" sz="3000" dirty="0" err="1" smtClean="0"/>
              <a:t>SLaM</a:t>
            </a:r>
            <a:r>
              <a:rPr lang="en-US" sz="3000" dirty="0" smtClean="0"/>
              <a:t> </a:t>
            </a:r>
          </a:p>
          <a:p>
            <a:pPr lvl="0"/>
            <a:r>
              <a:rPr lang="en-US" sz="3000" dirty="0" smtClean="0"/>
              <a:t>Adult </a:t>
            </a:r>
            <a:r>
              <a:rPr lang="en-US" sz="3000" dirty="0"/>
              <a:t>Mental Health Development </a:t>
            </a:r>
            <a:r>
              <a:rPr lang="en-US" sz="3000" dirty="0" err="1" smtClean="0"/>
              <a:t>Programme</a:t>
            </a:r>
            <a:endParaRPr lang="en-GB" sz="3000" dirty="0" smtClean="0"/>
          </a:p>
          <a:p>
            <a:r>
              <a:rPr lang="en-GB" sz="6000" dirty="0">
                <a:solidFill>
                  <a:srgbClr val="9F009F"/>
                </a:solidFill>
              </a:rPr>
              <a:t> </a:t>
            </a:r>
            <a:endParaRPr lang="en-GB" sz="6000" dirty="0" smtClean="0">
              <a:solidFill>
                <a:srgbClr val="9F009F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9F009F"/>
              </a:solidFill>
              <a:effectLst/>
              <a:uLnTx/>
              <a:uFillTx/>
              <a:latin typeface="Alte Haas Grotesk"/>
              <a:ea typeface="+mj-ea"/>
              <a:cs typeface="Alte Haas Grotes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C2AFFB-10FE-2045-B20D-30D25E2DA519}" type="slidenum">
              <a:rPr lang="en-GB" sz="1400">
                <a:solidFill>
                  <a:schemeClr val="tx1"/>
                </a:solidFill>
                <a:latin typeface="Arial" pitchFamily="-104" charset="0"/>
                <a:ea typeface="MS PGothic" pitchFamily="34" charset="-128"/>
                <a:cs typeface="MS PGothic" pitchFamily="34" charset="-128"/>
              </a:rPr>
              <a:pPr/>
              <a:t>29</a:t>
            </a:fld>
            <a:endParaRPr lang="en-GB" sz="1400">
              <a:solidFill>
                <a:schemeClr val="tx1"/>
              </a:solidFill>
              <a:latin typeface="Arial" pitchFamily="-10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1556"/>
            <a:ext cx="8229600" cy="922337"/>
          </a:xfrm>
        </p:spPr>
        <p:txBody>
          <a:bodyPr>
            <a:normAutofit/>
          </a:bodyPr>
          <a:lstStyle/>
          <a:p>
            <a:r>
              <a:rPr lang="en-GB" sz="3800" b="1" dirty="0">
                <a:solidFill>
                  <a:srgbClr val="9F009F"/>
                </a:solidFill>
                <a:ea typeface="ヒラギノ角ゴ Pro W3" pitchFamily="-104" charset="-128"/>
                <a:cs typeface="ヒラギノ角ゴ Pro W3" pitchFamily="-104" charset="-128"/>
              </a:rPr>
              <a:t>The </a:t>
            </a:r>
            <a:r>
              <a:rPr lang="en-GB" altLang="ja-JP" sz="3800" b="1" dirty="0">
                <a:solidFill>
                  <a:srgbClr val="9F009F"/>
                </a:solidFill>
                <a:ea typeface="ヒラギノ角ゴ Pro W3" pitchFamily="-104" charset="-128"/>
                <a:cs typeface="ヒラギノ角ゴ Pro W3" pitchFamily="-104" charset="-128"/>
              </a:rPr>
              <a:t>AMH Model – 3 main elements</a:t>
            </a:r>
            <a:endParaRPr lang="en-GB" sz="3800" b="1" dirty="0">
              <a:solidFill>
                <a:srgbClr val="9F009F"/>
              </a:solidFill>
              <a:ea typeface="ヒラギノ角ゴ Pro W3" pitchFamily="-104" charset="-128"/>
              <a:cs typeface="ヒラギノ角ゴ Pro W3" pitchFamily="-10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2456"/>
            <a:ext cx="8435975" cy="51831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1000" dirty="0">
              <a:ea typeface="MS PGothic" pitchFamily="34" charset="-128"/>
              <a:cs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9F009F"/>
                </a:solidFill>
                <a:ea typeface="MS PGothic" pitchFamily="34" charset="-128"/>
                <a:cs typeface="MS PGothic" pitchFamily="34" charset="-128"/>
              </a:rPr>
              <a:t>A more robust front door </a:t>
            </a:r>
          </a:p>
          <a:p>
            <a:pPr marL="400050" lvl="1" indent="0">
              <a:lnSpc>
                <a:spcPct val="90000"/>
              </a:lnSpc>
              <a:buFont typeface="Arial" pitchFamily="-104" charset="0"/>
              <a:buNone/>
            </a:pPr>
            <a:r>
              <a:rPr lang="en-GB" altLang="ja-JP" sz="2000" dirty="0">
                <a:ea typeface="MS PGothic" pitchFamily="34" charset="-128"/>
                <a:cs typeface="MS PGothic" pitchFamily="34" charset="-128"/>
              </a:rPr>
              <a:t>with higher quality assessments, extended hours and a more seamless pathway between services to ensure people get the right help at the right time, to improve the efficiency of </a:t>
            </a:r>
            <a:r>
              <a:rPr lang="en-GB" altLang="ja-JP" sz="2000" dirty="0" err="1">
                <a:ea typeface="MS PGothic" pitchFamily="34" charset="-128"/>
                <a:cs typeface="MS PGothic" pitchFamily="34" charset="-128"/>
              </a:rPr>
              <a:t>SLaM</a:t>
            </a:r>
            <a:r>
              <a:rPr lang="en-GB" altLang="ja-JP" sz="2000" dirty="0">
                <a:ea typeface="MS PGothic" pitchFamily="34" charset="-128"/>
                <a:cs typeface="MS PGothic" pitchFamily="34" charset="-128"/>
              </a:rPr>
              <a:t> services – including “easy in” and reduce the reliance on bed based services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200" dirty="0">
              <a:ea typeface="MS PGothic" pitchFamily="34" charset="-128"/>
              <a:cs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9F009F"/>
                </a:solidFill>
                <a:ea typeface="MS PGothic" pitchFamily="34" charset="-128"/>
                <a:cs typeface="MS PGothic" pitchFamily="34" charset="-128"/>
              </a:rPr>
              <a:t>Reducing relapse rates </a:t>
            </a:r>
          </a:p>
          <a:p>
            <a:pPr marL="400050" lvl="1" indent="0">
              <a:lnSpc>
                <a:spcPct val="90000"/>
              </a:lnSpc>
              <a:buFont typeface="Arial" pitchFamily="-104" charset="0"/>
              <a:buNone/>
            </a:pPr>
            <a:r>
              <a:rPr lang="en-GB" sz="2000" dirty="0">
                <a:ea typeface="MS PGothic" pitchFamily="34" charset="-128"/>
                <a:cs typeface="MS PGothic" pitchFamily="34" charset="-128"/>
              </a:rPr>
              <a:t>This will include reducing caseloads to enable more effective engagement; increasing the availability of proactive interventions to prevent or minimise crises, which might sometimes involve admitting patients to hospital earlier;, but for a shorter time and reducing length of admissions by supporting discharge planning and coordination – including peer support networks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200" dirty="0">
              <a:ea typeface="MS PGothic" pitchFamily="34" charset="-128"/>
              <a:cs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9F009F"/>
                </a:solidFill>
                <a:ea typeface="MS PGothic" pitchFamily="34" charset="-128"/>
                <a:cs typeface="MS PGothic" pitchFamily="34" charset="-128"/>
              </a:rPr>
              <a:t>Transferring more stable patients to primary care</a:t>
            </a:r>
            <a:endParaRPr lang="en-GB" sz="2000" dirty="0">
              <a:solidFill>
                <a:srgbClr val="9F009F"/>
              </a:solidFill>
              <a:ea typeface="MS PGothic" pitchFamily="34" charset="-128"/>
              <a:cs typeface="MS PGothic" pitchFamily="34" charset="-128"/>
            </a:endParaRPr>
          </a:p>
          <a:p>
            <a:pPr marL="400050" lvl="1" indent="0">
              <a:lnSpc>
                <a:spcPct val="90000"/>
              </a:lnSpc>
              <a:buFont typeface="Arial" pitchFamily="-104" charset="0"/>
              <a:buNone/>
            </a:pPr>
            <a:r>
              <a:rPr lang="en-GB" sz="2000" dirty="0">
                <a:ea typeface="MS PGothic" pitchFamily="34" charset="-128"/>
                <a:cs typeface="MS PGothic" pitchFamily="34" charset="-128"/>
              </a:rPr>
              <a:t>supporting individual’s recovery and working with the networks community offer to enable people to stay well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4382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F009F"/>
                </a:solidFill>
                <a:effectLst/>
                <a:uLnTx/>
                <a:uFillTx/>
                <a:latin typeface="Alte Haas Grotesk"/>
                <a:ea typeface="+mj-ea"/>
                <a:cs typeface="Alte Haas Grotesk"/>
              </a:rPr>
              <a:t>Councillor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9F009F"/>
                </a:solidFill>
                <a:effectLst/>
                <a:uLnTx/>
                <a:uFillTx/>
                <a:latin typeface="Alte Haas Grotesk"/>
                <a:ea typeface="+mj-ea"/>
                <a:cs typeface="Alte Haas Grotesk"/>
              </a:rPr>
              <a:t> Jim </a:t>
            </a:r>
            <a:r>
              <a:rPr lang="en-GB" sz="3800" b="1" dirty="0" smtClean="0">
                <a:solidFill>
                  <a:srgbClr val="9F009F"/>
                </a:solidFill>
              </a:rPr>
              <a:t>Dickson</a:t>
            </a:r>
          </a:p>
          <a:p>
            <a:pPr lvl="0"/>
            <a:r>
              <a:rPr lang="en-GB" sz="3000" dirty="0" smtClean="0"/>
              <a:t>Cabinet Lead for Health and Wellbeing</a:t>
            </a:r>
            <a:endParaRPr lang="en-GB" sz="3000" dirty="0"/>
          </a:p>
          <a:p>
            <a:r>
              <a:rPr lang="en-GB" sz="6000" dirty="0">
                <a:solidFill>
                  <a:srgbClr val="9F009F"/>
                </a:solidFill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9F009F"/>
              </a:solidFill>
              <a:effectLst/>
              <a:uLnTx/>
              <a:uFillTx/>
              <a:latin typeface="Alte Haas Grotesk"/>
              <a:ea typeface="+mj-ea"/>
              <a:cs typeface="Alte Haas Grotes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laborative logo.jpeg"/>
          <p:cNvPicPr>
            <a:picLocks noGrp="1" noChangeAspect="1"/>
          </p:cNvPicPr>
          <p:nvPr>
            <p:ph idx="1"/>
          </p:nvPr>
        </p:nvPicPr>
        <p:blipFill>
          <a:blip r:embed="rId2"/>
          <a:srcRect t="-45334" b="-45334"/>
          <a:stretch>
            <a:fillRect/>
          </a:stretch>
        </p:blipFill>
        <p:spPr>
          <a:xfrm>
            <a:off x="419100" y="498976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352425" y="4464432"/>
            <a:ext cx="88281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400" dirty="0" smtClean="0">
                <a:solidFill>
                  <a:srgbClr val="9F009F"/>
                </a:solidFill>
                <a:latin typeface="Alte Haas Grotesk"/>
                <a:cs typeface="Alte Haas Grotesk"/>
              </a:rPr>
              <a:t>Transformation and Innovation Market Place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50877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 sz="3800" b="1" dirty="0" smtClean="0">
                <a:solidFill>
                  <a:srgbClr val="9F009F"/>
                </a:solidFill>
              </a:rPr>
              <a:t>Dr Ray Walsh </a:t>
            </a:r>
          </a:p>
          <a:p>
            <a:pPr lvl="0"/>
            <a:r>
              <a:rPr lang="en-US" sz="3000" dirty="0" smtClean="0"/>
              <a:t>CCG clinical commissioning lead</a:t>
            </a:r>
            <a:r>
              <a:rPr lang="en-GB" sz="3800" dirty="0" smtClean="0">
                <a:solidFill>
                  <a:srgbClr val="9F009F"/>
                </a:solidFill>
              </a:rPr>
              <a:t> </a:t>
            </a:r>
          </a:p>
          <a:p>
            <a:pPr lvl="0"/>
            <a:endParaRPr lang="en-GB" sz="3800" dirty="0" smtClean="0">
              <a:solidFill>
                <a:srgbClr val="9F009F"/>
              </a:solidFill>
            </a:endParaRPr>
          </a:p>
          <a:p>
            <a:pPr lvl="0"/>
            <a:r>
              <a:rPr lang="en-GB" sz="3800" b="1" dirty="0" smtClean="0">
                <a:solidFill>
                  <a:srgbClr val="9F009F"/>
                </a:solidFill>
              </a:rPr>
              <a:t>Denis </a:t>
            </a:r>
            <a:r>
              <a:rPr lang="en-US" sz="3800" b="1" dirty="0" smtClean="0">
                <a:solidFill>
                  <a:srgbClr val="9F009F"/>
                </a:solidFill>
              </a:rPr>
              <a:t>O'Rourke</a:t>
            </a:r>
            <a:endParaRPr lang="en-GB" sz="3800" b="1" dirty="0" smtClean="0">
              <a:solidFill>
                <a:srgbClr val="9F009F"/>
              </a:solidFill>
            </a:endParaRPr>
          </a:p>
          <a:p>
            <a:pPr lvl="0"/>
            <a:r>
              <a:rPr lang="en-US" sz="3000" dirty="0" smtClean="0"/>
              <a:t>Assistant Director Integrated Commissioning </a:t>
            </a:r>
            <a:r>
              <a:rPr lang="en-GB" sz="3000" dirty="0" smtClean="0"/>
              <a:t> </a:t>
            </a:r>
          </a:p>
          <a:p>
            <a:pPr lvl="0"/>
            <a:endParaRPr lang="en-GB" sz="2000" dirty="0" smtClean="0">
              <a:solidFill>
                <a:srgbClr val="9F009F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9F009F"/>
              </a:solidFill>
              <a:effectLst/>
              <a:uLnTx/>
              <a:uFillTx/>
              <a:latin typeface="Alte Haas Grotesk"/>
              <a:ea typeface="+mj-ea"/>
              <a:cs typeface="Alte Haas Grotes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639" y="2762336"/>
            <a:ext cx="8428645" cy="1200329"/>
          </a:xfrm>
        </p:spPr>
        <p:txBody>
          <a:bodyPr wrap="square">
            <a:spAutoFit/>
          </a:bodyPr>
          <a:lstStyle/>
          <a:p>
            <a:pPr algn="l"/>
            <a:r>
              <a:rPr lang="en-GB" sz="3600" b="1" dirty="0" smtClean="0">
                <a:solidFill>
                  <a:srgbClr val="9F009F"/>
                </a:solidFill>
                <a:latin typeface="Alte Haas Grotesk"/>
                <a:cs typeface="Alte Haas Grotesk"/>
              </a:rPr>
              <a:t>Taking coproduction to the next level </a:t>
            </a:r>
            <a:br>
              <a:rPr lang="en-GB" sz="3600" b="1" dirty="0" smtClean="0">
                <a:solidFill>
                  <a:srgbClr val="9F009F"/>
                </a:solidFill>
                <a:latin typeface="Alte Haas Grotesk"/>
                <a:cs typeface="Alte Haas Grotesk"/>
              </a:rPr>
            </a:br>
            <a:r>
              <a:rPr lang="en-GB" sz="3600" b="1" dirty="0" smtClean="0">
                <a:solidFill>
                  <a:srgbClr val="9F009F"/>
                </a:solidFill>
                <a:latin typeface="Alte Haas Grotesk"/>
                <a:cs typeface="Alte Haas Grotesk"/>
              </a:rPr>
              <a:t>System wide transformation</a:t>
            </a:r>
            <a:endParaRPr lang="en-GB" sz="3600" b="1" dirty="0">
              <a:solidFill>
                <a:srgbClr val="9F009F"/>
              </a:solidFill>
              <a:latin typeface="Alte Haas Grotesk"/>
              <a:cs typeface="Alte Haas Grotes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60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ourneyline.png"/>
          <p:cNvPicPr>
            <a:picLocks noChangeAspect="1"/>
          </p:cNvPicPr>
          <p:nvPr/>
        </p:nvPicPr>
        <p:blipFill>
          <a:blip r:embed="rId3" cstate="print"/>
          <a:srcRect t="17138" b="17138"/>
          <a:stretch>
            <a:fillRect/>
          </a:stretch>
        </p:blipFill>
        <p:spPr>
          <a:xfrm>
            <a:off x="152400" y="812671"/>
            <a:ext cx="8141860" cy="6010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Gisha" pitchFamily="34" charset="-79"/>
                <a:cs typeface="Gisha" pitchFamily="34" charset="-79"/>
              </a:rPr>
              <a:t>Our Collaborative </a:t>
            </a:r>
            <a:r>
              <a:rPr lang="en-GB" sz="2800" b="1" dirty="0">
                <a:solidFill>
                  <a:srgbClr val="7030A0"/>
                </a:solidFill>
                <a:latin typeface="Gisha" pitchFamily="34" charset="-79"/>
                <a:cs typeface="Gisha" pitchFamily="34" charset="-79"/>
              </a:rPr>
              <a:t>J</a:t>
            </a:r>
            <a:r>
              <a:rPr lang="en-GB" sz="2800" b="1" dirty="0" smtClean="0">
                <a:solidFill>
                  <a:srgbClr val="7030A0"/>
                </a:solidFill>
                <a:latin typeface="Gisha" pitchFamily="34" charset="-79"/>
                <a:cs typeface="Gisha" pitchFamily="34" charset="-79"/>
              </a:rPr>
              <a:t>ourney</a:t>
            </a:r>
            <a:endParaRPr lang="en-GB" sz="2800" b="1" dirty="0">
              <a:solidFill>
                <a:srgbClr val="7030A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96372" y="6087695"/>
            <a:ext cx="2755327" cy="57339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April 2014: </a:t>
            </a:r>
          </a:p>
          <a:p>
            <a:r>
              <a:rPr lang="en-GB" sz="1600" b="1" dirty="0" smtClean="0">
                <a:solidFill>
                  <a:srgbClr val="7030A0"/>
                </a:solidFill>
              </a:rPr>
              <a:t>System change 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65698" y="1030059"/>
            <a:ext cx="5695387" cy="57339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June 2010: </a:t>
            </a:r>
          </a:p>
          <a:p>
            <a:r>
              <a:rPr lang="en-GB" sz="1600" b="1" dirty="0" smtClean="0">
                <a:solidFill>
                  <a:srgbClr val="7030A0"/>
                </a:solidFill>
              </a:rPr>
              <a:t>Lambeth Living Well Collaborative established </a:t>
            </a:r>
            <a:endParaRPr lang="en-GB" sz="1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3401" y="3074334"/>
            <a:ext cx="3593739" cy="57339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September 2011: </a:t>
            </a:r>
          </a:p>
          <a:p>
            <a:r>
              <a:rPr lang="en-GB" sz="1600" b="1" dirty="0" smtClean="0">
                <a:solidFill>
                  <a:srgbClr val="7030A0"/>
                </a:solidFill>
              </a:rPr>
              <a:t>Provider Alliance Group established 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43877" y="4116885"/>
            <a:ext cx="2420815" cy="57339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November 2013: </a:t>
            </a:r>
            <a:br>
              <a:rPr lang="en-GB" sz="1600" b="1" dirty="0" smtClean="0">
                <a:solidFill>
                  <a:srgbClr val="7030A0"/>
                </a:solidFill>
              </a:rPr>
            </a:br>
            <a:r>
              <a:rPr lang="en-GB" sz="1600" b="1" dirty="0" smtClean="0">
                <a:solidFill>
                  <a:srgbClr val="7030A0"/>
                </a:solidFill>
              </a:rPr>
              <a:t>LWN commenced </a:t>
            </a:r>
            <a:endParaRPr lang="en-US" sz="1600" b="1" dirty="0" smtClean="0">
              <a:solidFill>
                <a:srgbClr val="7030A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6061794" y="4189127"/>
            <a:ext cx="2828510" cy="2449877"/>
          </a:xfrm>
          <a:prstGeom prst="wedgeRectCallout">
            <a:avLst>
              <a:gd name="adj1" fmla="val -26138"/>
              <a:gd name="adj2" fmla="val 145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chemeClr val="tx1"/>
                </a:solidFill>
              </a:rPr>
              <a:t>Next steps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Grow innovations to scale – peer support, connect and do, personal budgets etc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Implement LWN across the borough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Implement SLaM AMH remodel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Implement alliance contract framework to support transformation– - Sept 2014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Workforce development and culture change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79034" y="1993239"/>
            <a:ext cx="3114582" cy="2705915"/>
          </a:xfrm>
          <a:prstGeom prst="wedgeRectCallout">
            <a:avLst>
              <a:gd name="adj1" fmla="val 42954"/>
              <a:gd name="adj2" fmla="val 36611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Innovations already in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Community </a:t>
            </a:r>
            <a:r>
              <a:rPr lang="en-GB" sz="1200" dirty="0"/>
              <a:t>options service - 350 people supported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Primary care support team - 150 people supported 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SWOT team developed by social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Range </a:t>
            </a:r>
            <a:r>
              <a:rPr lang="en-GB" sz="1200" dirty="0"/>
              <a:t>of peer support initiatives - 600 people contacts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Connecting </a:t>
            </a:r>
            <a:r>
              <a:rPr lang="en-GB" sz="1200" dirty="0" smtClean="0"/>
              <a:t>people initiatives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Living well partnership resource centre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Personal health </a:t>
            </a:r>
            <a:r>
              <a:rPr lang="en-GB" sz="1200" dirty="0" smtClean="0"/>
              <a:t>budgets - 110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Multi agency workforce development via the Living well network hub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One system wide recovery and support plan 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1" y="2214736"/>
            <a:ext cx="193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474036" y="1826011"/>
            <a:ext cx="4442902" cy="57339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March 2011: </a:t>
            </a:r>
          </a:p>
          <a:p>
            <a:r>
              <a:rPr lang="en-GB" sz="1600" b="1" dirty="0" smtClean="0">
                <a:solidFill>
                  <a:srgbClr val="7030A0"/>
                </a:solidFill>
              </a:rPr>
              <a:t>Range of new initiatives commence</a:t>
            </a:r>
            <a:endParaRPr lang="en-GB" sz="16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76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522287" y="652463"/>
            <a:ext cx="76485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rgbClr val="66377A"/>
                </a:solidFill>
                <a:latin typeface="Arial" charset="0"/>
                <a:cs typeface="Arial" charset="0"/>
              </a:rPr>
              <a:t>Outcomes – must represent value to all</a:t>
            </a:r>
            <a:endParaRPr lang="en-US" sz="3000" b="1" dirty="0">
              <a:solidFill>
                <a:srgbClr val="66377A"/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2288" y="1539875"/>
            <a:ext cx="7648575" cy="0"/>
          </a:xfrm>
          <a:prstGeom prst="line">
            <a:avLst/>
          </a:prstGeom>
          <a:ln>
            <a:solidFill>
              <a:srgbClr val="663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1014729" y="1916832"/>
            <a:ext cx="7295288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800" dirty="0" smtClean="0">
                <a:latin typeface="Arial" charset="0"/>
                <a:cs typeface="Arial" charset="0"/>
              </a:rPr>
              <a:t>The Big 3 outcomes developed by Lambeth Living Well Collaborative:</a:t>
            </a:r>
          </a:p>
          <a:p>
            <a:pPr marL="355600" lvl="0" indent="-355600"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Recover and stay well </a:t>
            </a: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-355600"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their own choices &amp; achieve personal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355600" lvl="0" indent="-355600"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on an equal footing in daily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3120000" flipH="1">
            <a:off x="4332483" y="5641888"/>
            <a:ext cx="275875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69308" y="5972164"/>
            <a:ext cx="1402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People who </a:t>
            </a:r>
            <a:b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use services</a:t>
            </a:r>
          </a:p>
        </p:txBody>
      </p:sp>
      <p:pic>
        <p:nvPicPr>
          <p:cNvPr id="2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7612422" flipV="1">
            <a:off x="7539204" y="4778766"/>
            <a:ext cx="29600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14267" y="5355346"/>
            <a:ext cx="1406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Commissioners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93596" y="6189970"/>
            <a:ext cx="2362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Voluntary Sector Providers</a:t>
            </a:r>
          </a:p>
        </p:txBody>
      </p:sp>
      <p:pic>
        <p:nvPicPr>
          <p:cNvPr id="31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464457">
            <a:off x="6908776" y="5639788"/>
            <a:ext cx="355525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91490" y="4634136"/>
            <a:ext cx="2640268" cy="1027112"/>
            <a:chOff x="1905000" y="3733800"/>
            <a:chExt cx="5562600" cy="990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1905000" y="3809901"/>
              <a:ext cx="5562600" cy="914499"/>
            </a:xfrm>
            <a:prstGeom prst="ellipse">
              <a:avLst/>
            </a:prstGeom>
            <a:grp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05000" y="3733800"/>
              <a:ext cx="5562600" cy="914500"/>
            </a:xfrm>
            <a:prstGeom prst="ellipse">
              <a:avLst/>
            </a:prstGeom>
            <a:grp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572000" y="4761586"/>
            <a:ext cx="2218183" cy="92333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THE COLLABORATIVE</a:t>
            </a:r>
            <a:br>
              <a:rPr lang="en-US" b="1" dirty="0">
                <a:solidFill>
                  <a:schemeClr val="bg1"/>
                </a:solidFill>
                <a:latin typeface="Arial" charset="0"/>
              </a:rPr>
            </a:b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67905" y="6192802"/>
            <a:ext cx="108743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Carers</a:t>
            </a:r>
          </a:p>
        </p:txBody>
      </p:sp>
      <p:pic>
        <p:nvPicPr>
          <p:cNvPr id="38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3620000" flipH="1">
            <a:off x="5304554" y="3850849"/>
            <a:ext cx="191564" cy="7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711461" y="3609182"/>
            <a:ext cx="949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Clinicians</a:t>
            </a:r>
          </a:p>
        </p:txBody>
      </p:sp>
      <p:pic>
        <p:nvPicPr>
          <p:cNvPr id="40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2234360" flipH="1">
            <a:off x="4034996" y="4395797"/>
            <a:ext cx="31405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909875" y="4086234"/>
            <a:ext cx="1258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Primary Care</a:t>
            </a:r>
          </a:p>
        </p:txBody>
      </p:sp>
      <p:pic>
        <p:nvPicPr>
          <p:cNvPr id="4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4894390" flipV="1">
            <a:off x="7252880" y="4265623"/>
            <a:ext cx="24640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746752" y="4489375"/>
            <a:ext cx="1001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SLaM</a:t>
            </a:r>
          </a:p>
        </p:txBody>
      </p:sp>
      <p:pic>
        <p:nvPicPr>
          <p:cNvPr id="4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3630882" flipV="1">
            <a:off x="6345001" y="3967851"/>
            <a:ext cx="25787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854895" y="3861048"/>
            <a:ext cx="1227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Public Health</a:t>
            </a:r>
          </a:p>
        </p:txBody>
      </p:sp>
      <p:pic>
        <p:nvPicPr>
          <p:cNvPr id="4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769418" flipH="1">
            <a:off x="5786990" y="5732241"/>
            <a:ext cx="267745" cy="6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1007703" y="3609182"/>
            <a:ext cx="30963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800" dirty="0" smtClean="0">
                <a:latin typeface="Arial" charset="0"/>
                <a:cs typeface="Arial" charset="0"/>
              </a:rPr>
              <a:t>Plus other outcomes that matter: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 startAt="4"/>
            </a:pPr>
            <a:r>
              <a:rPr lang="en-US" sz="1800" b="1" dirty="0" smtClean="0">
                <a:latin typeface="Arial" charset="0"/>
                <a:cs typeface="Arial" charset="0"/>
              </a:rPr>
              <a:t>Social Value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 startAt="4"/>
            </a:pPr>
            <a:r>
              <a:rPr lang="en-US" sz="1800" b="1" dirty="0" smtClean="0">
                <a:latin typeface="Arial" charset="0"/>
                <a:cs typeface="Arial" charset="0"/>
              </a:rPr>
              <a:t>Cost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 startAt="4"/>
            </a:pPr>
            <a:r>
              <a:rPr lang="en-US" sz="1800" b="1" dirty="0" smtClean="0">
                <a:latin typeface="Arial" charset="0"/>
                <a:cs typeface="Arial" charset="0"/>
              </a:rPr>
              <a:t>Safety</a:t>
            </a:r>
          </a:p>
          <a:p>
            <a:pPr eaLnBrk="1" hangingPunct="1"/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747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1043608" y="3933152"/>
            <a:ext cx="6624736" cy="86400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Rounded Rectangle 50"/>
          <p:cNvSpPr/>
          <p:nvPr/>
        </p:nvSpPr>
        <p:spPr>
          <a:xfrm>
            <a:off x="1043608" y="3025643"/>
            <a:ext cx="6624736" cy="86400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522288" y="652463"/>
            <a:ext cx="5775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66377A"/>
                </a:solidFill>
                <a:latin typeface="Arial" charset="0"/>
                <a:cs typeface="Arial" charset="0"/>
              </a:rPr>
              <a:t>Outcomes and objectives</a:t>
            </a:r>
            <a:endParaRPr lang="en-US" sz="3600" b="1" dirty="0">
              <a:solidFill>
                <a:srgbClr val="66377A"/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2288" y="1539875"/>
            <a:ext cx="7648575" cy="0"/>
          </a:xfrm>
          <a:prstGeom prst="line">
            <a:avLst/>
          </a:prstGeom>
          <a:ln>
            <a:solidFill>
              <a:srgbClr val="663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43608" y="1700808"/>
            <a:ext cx="6624736" cy="129600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1"/>
          <p:cNvGrpSpPr/>
          <p:nvPr/>
        </p:nvGrpSpPr>
        <p:grpSpPr>
          <a:xfrm>
            <a:off x="1187624" y="1772816"/>
            <a:ext cx="1440160" cy="1132062"/>
            <a:chOff x="118169" y="1219299"/>
            <a:chExt cx="1152128" cy="592038"/>
          </a:xfrm>
        </p:grpSpPr>
        <p:sp>
          <p:nvSpPr>
            <p:cNvPr id="22" name="Rounded Rectangle 21"/>
            <p:cNvSpPr/>
            <p:nvPr/>
          </p:nvSpPr>
          <p:spPr>
            <a:xfrm>
              <a:off x="118169" y="1219299"/>
              <a:ext cx="1152128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135509" y="1236639"/>
              <a:ext cx="1134788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28575" rIns="360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Recovery and staying well</a:t>
              </a:r>
              <a:endParaRPr lang="en-GB" sz="1500" kern="1200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2699792" y="1772816"/>
            <a:ext cx="4824536" cy="324000"/>
            <a:chOff x="118169" y="1902420"/>
            <a:chExt cx="919162" cy="592038"/>
          </a:xfrm>
        </p:grpSpPr>
        <p:sp>
          <p:nvSpPr>
            <p:cNvPr id="20" name="Rounded Rectangle 19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Improved mental health wellbeing</a:t>
              </a:r>
              <a:endParaRPr lang="en-GB" sz="1500" kern="1200" dirty="0"/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2699792" y="2166171"/>
            <a:ext cx="4824536" cy="324000"/>
            <a:chOff x="118169" y="1902420"/>
            <a:chExt cx="919162" cy="592038"/>
          </a:xfrm>
        </p:grpSpPr>
        <p:sp>
          <p:nvSpPr>
            <p:cNvPr id="27" name="Rounded Rectangle 26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 smtClean="0"/>
                <a:t>People’s</a:t>
              </a:r>
              <a:r>
                <a:rPr lang="en-GB" sz="1500" kern="1200" dirty="0" smtClean="0"/>
                <a:t> physical health has been addressed and managed</a:t>
              </a:r>
              <a:endParaRPr lang="en-GB" sz="1500" kern="12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2699792" y="2564904"/>
            <a:ext cx="4824536" cy="324000"/>
            <a:chOff x="118169" y="1902420"/>
            <a:chExt cx="919162" cy="592038"/>
          </a:xfrm>
        </p:grpSpPr>
        <p:sp>
          <p:nvSpPr>
            <p:cNvPr id="30" name="Rounded Rectangle 29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Reduced </a:t>
              </a:r>
              <a:r>
                <a:rPr lang="en-GB" sz="1500" dirty="0"/>
                <a:t>unplanned use </a:t>
              </a:r>
              <a:r>
                <a:rPr lang="en-GB" sz="1500" kern="1200" dirty="0" smtClean="0"/>
                <a:t>of services</a:t>
              </a:r>
              <a:endParaRPr lang="en-GB" sz="1500" kern="1200" dirty="0"/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1187624" y="3111961"/>
            <a:ext cx="1440160" cy="700014"/>
            <a:chOff x="118169" y="1219299"/>
            <a:chExt cx="1152128" cy="592038"/>
          </a:xfrm>
        </p:grpSpPr>
        <p:sp>
          <p:nvSpPr>
            <p:cNvPr id="33" name="Rounded Rectangle 32"/>
            <p:cNvSpPr/>
            <p:nvPr/>
          </p:nvSpPr>
          <p:spPr>
            <a:xfrm>
              <a:off x="118169" y="1219299"/>
              <a:ext cx="1152128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6"/>
            <p:cNvSpPr/>
            <p:nvPr/>
          </p:nvSpPr>
          <p:spPr>
            <a:xfrm>
              <a:off x="135509" y="1236639"/>
              <a:ext cx="1134788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28575" rIns="360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Own choices</a:t>
              </a:r>
              <a:endParaRPr lang="en-GB" sz="1500" kern="1200" dirty="0"/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2699792" y="3094620"/>
            <a:ext cx="4824536" cy="324000"/>
            <a:chOff x="118169" y="1902420"/>
            <a:chExt cx="919162" cy="592038"/>
          </a:xfrm>
        </p:grpSpPr>
        <p:sp>
          <p:nvSpPr>
            <p:cNvPr id="36" name="Rounded Rectangle 35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People live in a place of own choosing</a:t>
              </a:r>
              <a:endParaRPr lang="en-GB" sz="1500" kern="1200" dirty="0"/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2699792" y="3487975"/>
            <a:ext cx="4824536" cy="324000"/>
            <a:chOff x="118169" y="1902420"/>
            <a:chExt cx="919162" cy="592038"/>
          </a:xfrm>
        </p:grpSpPr>
        <p:sp>
          <p:nvSpPr>
            <p:cNvPr id="39" name="Rounded Rectangle 38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/>
                <a:t>People use personal budgets</a:t>
              </a: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1188048" y="4005152"/>
            <a:ext cx="1440160" cy="720000"/>
            <a:chOff x="118169" y="1219299"/>
            <a:chExt cx="1152128" cy="592038"/>
          </a:xfrm>
        </p:grpSpPr>
        <p:sp>
          <p:nvSpPr>
            <p:cNvPr id="42" name="Rounded Rectangle 41"/>
            <p:cNvSpPr/>
            <p:nvPr/>
          </p:nvSpPr>
          <p:spPr>
            <a:xfrm>
              <a:off x="118169" y="1219299"/>
              <a:ext cx="1152128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6"/>
            <p:cNvSpPr/>
            <p:nvPr/>
          </p:nvSpPr>
          <p:spPr>
            <a:xfrm>
              <a:off x="135509" y="1236639"/>
              <a:ext cx="1134788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28575" rIns="360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Participation</a:t>
              </a:r>
              <a:endParaRPr lang="en-GB" sz="1500" kern="1200" dirty="0"/>
            </a:p>
          </p:txBody>
        </p:sp>
      </p:grpSp>
      <p:grpSp>
        <p:nvGrpSpPr>
          <p:cNvPr id="11" name="Group 43"/>
          <p:cNvGrpSpPr/>
          <p:nvPr/>
        </p:nvGrpSpPr>
        <p:grpSpPr>
          <a:xfrm>
            <a:off x="2699792" y="4005152"/>
            <a:ext cx="4824536" cy="324000"/>
            <a:chOff x="118169" y="1902420"/>
            <a:chExt cx="919162" cy="592038"/>
          </a:xfrm>
        </p:grpSpPr>
        <p:sp>
          <p:nvSpPr>
            <p:cNvPr id="45" name="Rounded Rectangle 44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More people are in employment</a:t>
              </a:r>
              <a:endParaRPr lang="en-GB" sz="1500" kern="1200" dirty="0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699792" y="4401152"/>
            <a:ext cx="4824536" cy="324000"/>
            <a:chOff x="118169" y="1902420"/>
            <a:chExt cx="919162" cy="592038"/>
          </a:xfrm>
        </p:grpSpPr>
        <p:sp>
          <p:nvSpPr>
            <p:cNvPr id="48" name="Rounded Rectangle 47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 smtClean="0"/>
                <a:t>All take part in meaningful activities</a:t>
              </a:r>
              <a:endParaRPr lang="en-GB" sz="1500" kern="1200" dirty="0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43608" y="5445224"/>
            <a:ext cx="6624736" cy="503960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58"/>
          <p:cNvGrpSpPr/>
          <p:nvPr/>
        </p:nvGrpSpPr>
        <p:grpSpPr>
          <a:xfrm>
            <a:off x="1188048" y="5517224"/>
            <a:ext cx="1440160" cy="314511"/>
            <a:chOff x="118169" y="1219299"/>
            <a:chExt cx="1152128" cy="592038"/>
          </a:xfrm>
        </p:grpSpPr>
        <p:sp>
          <p:nvSpPr>
            <p:cNvPr id="60" name="Rounded Rectangle 59"/>
            <p:cNvSpPr/>
            <p:nvPr/>
          </p:nvSpPr>
          <p:spPr>
            <a:xfrm>
              <a:off x="118169" y="1219299"/>
              <a:ext cx="1152128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ounded Rectangle 6"/>
            <p:cNvSpPr/>
            <p:nvPr/>
          </p:nvSpPr>
          <p:spPr>
            <a:xfrm>
              <a:off x="135509" y="1236639"/>
              <a:ext cx="1134788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28575" rIns="360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Cost</a:t>
              </a:r>
              <a:endParaRPr lang="en-GB" sz="1500" kern="1200" dirty="0"/>
            </a:p>
          </p:txBody>
        </p:sp>
      </p:grpSp>
      <p:grpSp>
        <p:nvGrpSpPr>
          <p:cNvPr id="14" name="Group 61"/>
          <p:cNvGrpSpPr/>
          <p:nvPr/>
        </p:nvGrpSpPr>
        <p:grpSpPr>
          <a:xfrm>
            <a:off x="2699792" y="5517224"/>
            <a:ext cx="4824535" cy="324000"/>
            <a:chOff x="118169" y="1902420"/>
            <a:chExt cx="919162" cy="592038"/>
          </a:xfrm>
        </p:grpSpPr>
        <p:sp>
          <p:nvSpPr>
            <p:cNvPr id="63" name="Rounded Rectangle 62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Actual costs are equal to or less than target costs</a:t>
              </a:r>
              <a:endParaRPr lang="en-GB" sz="1500" kern="1200" dirty="0"/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1043608" y="6021288"/>
            <a:ext cx="6624736" cy="503960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68"/>
          <p:cNvGrpSpPr/>
          <p:nvPr/>
        </p:nvGrpSpPr>
        <p:grpSpPr>
          <a:xfrm>
            <a:off x="1188048" y="6093288"/>
            <a:ext cx="1440160" cy="314511"/>
            <a:chOff x="118169" y="1219299"/>
            <a:chExt cx="1152128" cy="592038"/>
          </a:xfrm>
        </p:grpSpPr>
        <p:sp>
          <p:nvSpPr>
            <p:cNvPr id="70" name="Rounded Rectangle 69"/>
            <p:cNvSpPr/>
            <p:nvPr/>
          </p:nvSpPr>
          <p:spPr>
            <a:xfrm>
              <a:off x="118169" y="1219299"/>
              <a:ext cx="1152128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6"/>
            <p:cNvSpPr/>
            <p:nvPr/>
          </p:nvSpPr>
          <p:spPr>
            <a:xfrm>
              <a:off x="135509" y="1236639"/>
              <a:ext cx="1134788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28575" rIns="360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 smtClean="0"/>
                <a:t>Safety</a:t>
              </a:r>
              <a:endParaRPr lang="en-GB" sz="1500" kern="1200" dirty="0"/>
            </a:p>
          </p:txBody>
        </p:sp>
      </p:grpSp>
      <p:grpSp>
        <p:nvGrpSpPr>
          <p:cNvPr id="16" name="Group 71"/>
          <p:cNvGrpSpPr/>
          <p:nvPr/>
        </p:nvGrpSpPr>
        <p:grpSpPr>
          <a:xfrm>
            <a:off x="2699792" y="6093288"/>
            <a:ext cx="4824536" cy="324000"/>
            <a:chOff x="118169" y="1902420"/>
            <a:chExt cx="919162" cy="592038"/>
          </a:xfrm>
        </p:grpSpPr>
        <p:sp>
          <p:nvSpPr>
            <p:cNvPr id="73" name="Rounded Rectangle 72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Reduced incidents of safeguarding, self harm and crime</a:t>
              </a:r>
              <a:endParaRPr lang="en-GB" sz="1500" kern="1200" dirty="0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1043608" y="4869160"/>
            <a:ext cx="6624736" cy="503960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64"/>
          <p:cNvGrpSpPr/>
          <p:nvPr/>
        </p:nvGrpSpPr>
        <p:grpSpPr>
          <a:xfrm>
            <a:off x="1188048" y="4941160"/>
            <a:ext cx="1440160" cy="314511"/>
            <a:chOff x="118169" y="1219299"/>
            <a:chExt cx="1152128" cy="592038"/>
          </a:xfrm>
        </p:grpSpPr>
        <p:sp>
          <p:nvSpPr>
            <p:cNvPr id="66" name="Rounded Rectangle 65"/>
            <p:cNvSpPr/>
            <p:nvPr/>
          </p:nvSpPr>
          <p:spPr>
            <a:xfrm>
              <a:off x="118169" y="1219299"/>
              <a:ext cx="1152128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Rounded Rectangle 6"/>
            <p:cNvSpPr/>
            <p:nvPr/>
          </p:nvSpPr>
          <p:spPr>
            <a:xfrm>
              <a:off x="135509" y="1236639"/>
              <a:ext cx="1134788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28575" rIns="360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 smtClean="0"/>
                <a:t>Social value</a:t>
              </a:r>
              <a:endParaRPr lang="en-GB" sz="1500" kern="1200" dirty="0"/>
            </a:p>
          </p:txBody>
        </p:sp>
      </p:grpSp>
      <p:grpSp>
        <p:nvGrpSpPr>
          <p:cNvPr id="18" name="Group 81"/>
          <p:cNvGrpSpPr/>
          <p:nvPr/>
        </p:nvGrpSpPr>
        <p:grpSpPr>
          <a:xfrm>
            <a:off x="2699792" y="4941160"/>
            <a:ext cx="4824536" cy="324000"/>
            <a:chOff x="118169" y="1902420"/>
            <a:chExt cx="919162" cy="592038"/>
          </a:xfrm>
        </p:grpSpPr>
        <p:sp>
          <p:nvSpPr>
            <p:cNvPr id="83" name="Rounded Rectangle 82"/>
            <p:cNvSpPr/>
            <p:nvPr/>
          </p:nvSpPr>
          <p:spPr>
            <a:xfrm>
              <a:off x="118169" y="1902420"/>
              <a:ext cx="919162" cy="5920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Rounded Rectangle 8"/>
            <p:cNvSpPr/>
            <p:nvPr/>
          </p:nvSpPr>
          <p:spPr>
            <a:xfrm>
              <a:off x="135509" y="1919760"/>
              <a:ext cx="884482" cy="55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Improved overall value to community</a:t>
              </a:r>
              <a:endParaRPr lang="en-GB" sz="15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37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18490"/>
            <a:ext cx="9144000" cy="48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493620" y="105463"/>
            <a:ext cx="1521706" cy="35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0800000" flipV="1">
            <a:off x="230932" y="523914"/>
            <a:ext cx="8784394" cy="3066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2" y="217182"/>
            <a:ext cx="7162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Fast Forward: The Collaborative 2015 and beyond</a:t>
            </a:r>
            <a:endParaRPr lang="en-US" sz="1300" dirty="0">
              <a:latin typeface="Helvetica Neue"/>
              <a:cs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729" t="13148" r="14375" b="4630"/>
          <a:stretch/>
        </p:blipFill>
        <p:spPr bwMode="auto">
          <a:xfrm>
            <a:off x="-19048" y="692559"/>
            <a:ext cx="9144000" cy="605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85183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1437</Words>
  <Application>Microsoft Macintosh PowerPoint</Application>
  <PresentationFormat>On-screen Show (4:3)</PresentationFormat>
  <Paragraphs>227</Paragraphs>
  <Slides>30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Fast Forward:  The Collaborative 2015 and beyond</vt:lpstr>
      <vt:lpstr>Agenda</vt:lpstr>
      <vt:lpstr>Slide 3</vt:lpstr>
      <vt:lpstr>Slide 4</vt:lpstr>
      <vt:lpstr>Taking coproduction to the next level  System wide transformation</vt:lpstr>
      <vt:lpstr>Our Collaborative Journey</vt:lpstr>
      <vt:lpstr>Slide 7</vt:lpstr>
      <vt:lpstr>Slide 8</vt:lpstr>
      <vt:lpstr>Slide 9</vt:lpstr>
      <vt:lpstr>Investment shape – now and future</vt:lpstr>
      <vt:lpstr>Next steps </vt:lpstr>
      <vt:lpstr>Slide 12</vt:lpstr>
      <vt:lpstr>Slide 13</vt:lpstr>
      <vt:lpstr>Slide 14</vt:lpstr>
      <vt:lpstr>Community Connecting</vt:lpstr>
      <vt:lpstr>Community Connecting</vt:lpstr>
      <vt:lpstr>Week 1: Introductory Meeting</vt:lpstr>
      <vt:lpstr>Week 6: Mid Review Meeting</vt:lpstr>
      <vt:lpstr>Week 12: End Meeting</vt:lpstr>
      <vt:lpstr>Jane’s Comment</vt:lpstr>
      <vt:lpstr>Slide 21</vt:lpstr>
      <vt:lpstr>The North Lambeth Hub</vt:lpstr>
      <vt:lpstr>Slide 23</vt:lpstr>
      <vt:lpstr> LWN Hub</vt:lpstr>
      <vt:lpstr>Slide 25</vt:lpstr>
      <vt:lpstr>Key targets - within three years</vt:lpstr>
      <vt:lpstr>Next steps</vt:lpstr>
      <vt:lpstr>Slide 28</vt:lpstr>
      <vt:lpstr>The AMH Model – 3 main elements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Forward:  The Collaborative 2015 and beyond</dc:title>
  <dc:creator>Sophie</dc:creator>
  <cp:lastModifiedBy>Sophie</cp:lastModifiedBy>
  <cp:revision>19</cp:revision>
  <dcterms:created xsi:type="dcterms:W3CDTF">2014-03-20T16:09:18Z</dcterms:created>
  <dcterms:modified xsi:type="dcterms:W3CDTF">2014-03-20T16:13:01Z</dcterms:modified>
</cp:coreProperties>
</file>